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4"/>
  </p:sldMasterIdLst>
  <p:notesMasterIdLst>
    <p:notesMasterId r:id="rId43"/>
  </p:notesMasterIdLst>
  <p:handoutMasterIdLst>
    <p:handoutMasterId r:id="rId44"/>
  </p:handoutMasterIdLst>
  <p:sldIdLst>
    <p:sldId id="301" r:id="rId5"/>
    <p:sldId id="345" r:id="rId6"/>
    <p:sldId id="346" r:id="rId7"/>
    <p:sldId id="348" r:id="rId8"/>
    <p:sldId id="349" r:id="rId9"/>
    <p:sldId id="350" r:id="rId10"/>
    <p:sldId id="351" r:id="rId11"/>
    <p:sldId id="307" r:id="rId12"/>
    <p:sldId id="353" r:id="rId13"/>
    <p:sldId id="352" r:id="rId14"/>
    <p:sldId id="354" r:id="rId15"/>
    <p:sldId id="311" r:id="rId16"/>
    <p:sldId id="315" r:id="rId17"/>
    <p:sldId id="312" r:id="rId18"/>
    <p:sldId id="316" r:id="rId19"/>
    <p:sldId id="323" r:id="rId20"/>
    <p:sldId id="317" r:id="rId21"/>
    <p:sldId id="324" r:id="rId22"/>
    <p:sldId id="355" r:id="rId23"/>
    <p:sldId id="356" r:id="rId24"/>
    <p:sldId id="357" r:id="rId25"/>
    <p:sldId id="313" r:id="rId26"/>
    <p:sldId id="325" r:id="rId27"/>
    <p:sldId id="344" r:id="rId28"/>
    <p:sldId id="358" r:id="rId29"/>
    <p:sldId id="359" r:id="rId30"/>
    <p:sldId id="322" r:id="rId31"/>
    <p:sldId id="308" r:id="rId32"/>
    <p:sldId id="326" r:id="rId33"/>
    <p:sldId id="360" r:id="rId34"/>
    <p:sldId id="332" r:id="rId35"/>
    <p:sldId id="362" r:id="rId36"/>
    <p:sldId id="333" r:id="rId37"/>
    <p:sldId id="363" r:id="rId38"/>
    <p:sldId id="364" r:id="rId39"/>
    <p:sldId id="365" r:id="rId40"/>
    <p:sldId id="366" r:id="rId41"/>
    <p:sldId id="367" r:id="rId42"/>
  </p:sldIdLst>
  <p:sldSz cx="9144000" cy="6858000" type="screen4x3"/>
  <p:notesSz cx="6797675" cy="992663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E60"/>
    <a:srgbClr val="B7BFD3"/>
    <a:srgbClr val="C07A4C"/>
    <a:srgbClr val="0000CC"/>
    <a:srgbClr val="0033CC"/>
    <a:srgbClr val="0000FF"/>
    <a:srgbClr val="FAEDC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48" autoAdjust="0"/>
    <p:restoredTop sz="90178" autoAdjust="0"/>
  </p:normalViewPr>
  <p:slideViewPr>
    <p:cSldViewPr>
      <p:cViewPr varScale="1">
        <p:scale>
          <a:sx n="60" d="100"/>
          <a:sy n="60" d="100"/>
        </p:scale>
        <p:origin x="1588" y="28"/>
      </p:cViewPr>
      <p:guideLst>
        <p:guide orient="horz" pos="4319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1812" y="-90"/>
      </p:cViewPr>
      <p:guideLst>
        <p:guide orient="horz" pos="3127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189" cy="49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09" tIns="45655" rIns="91309" bIns="45655" numCol="1" anchor="t" anchorCtr="0" compatLnSpc="1">
            <a:prstTxWarp prst="textNoShape">
              <a:avLst/>
            </a:prstTxWarp>
          </a:bodyPr>
          <a:lstStyle>
            <a:lvl1pPr defTabSz="912847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899" y="0"/>
            <a:ext cx="2946189" cy="49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09" tIns="45655" rIns="91309" bIns="45655" numCol="1" anchor="t" anchorCtr="0" compatLnSpc="1">
            <a:prstTxWarp prst="textNoShape">
              <a:avLst/>
            </a:prstTxWarp>
          </a:bodyPr>
          <a:lstStyle>
            <a:lvl1pPr algn="r" defTabSz="912847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39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9989"/>
            <a:ext cx="2946189" cy="49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09" tIns="45655" rIns="91309" bIns="45655" numCol="1" anchor="b" anchorCtr="0" compatLnSpc="1">
            <a:prstTxWarp prst="textNoShape">
              <a:avLst/>
            </a:prstTxWarp>
          </a:bodyPr>
          <a:lstStyle>
            <a:lvl1pPr defTabSz="912847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39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899" y="9429989"/>
            <a:ext cx="2946189" cy="49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09" tIns="45655" rIns="91309" bIns="45655" numCol="1" anchor="b" anchorCtr="0" compatLnSpc="1">
            <a:prstTxWarp prst="textNoShape">
              <a:avLst/>
            </a:prstTxWarp>
          </a:bodyPr>
          <a:lstStyle>
            <a:lvl1pPr algn="r" defTabSz="912847">
              <a:defRPr sz="1200"/>
            </a:lvl1pPr>
          </a:lstStyle>
          <a:p>
            <a:pPr>
              <a:defRPr/>
            </a:pPr>
            <a:fld id="{B605F6BF-86E8-473E-A302-EDFDC6BDE449}" type="slidenum">
              <a:rPr lang="de-DE"/>
              <a:pPr>
                <a:defRPr/>
              </a:pPr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534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189" cy="49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99" tIns="45650" rIns="91299" bIns="45650" numCol="1" anchor="t" anchorCtr="0" compatLnSpc="1">
            <a:prstTxWarp prst="textNoShape">
              <a:avLst/>
            </a:prstTxWarp>
          </a:bodyPr>
          <a:lstStyle>
            <a:lvl1pPr defTabSz="912847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899" y="0"/>
            <a:ext cx="2946189" cy="49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99" tIns="45650" rIns="91299" bIns="45650" numCol="1" anchor="t" anchorCtr="0" compatLnSpc="1">
            <a:prstTxWarp prst="textNoShape">
              <a:avLst/>
            </a:prstTxWarp>
          </a:bodyPr>
          <a:lstStyle>
            <a:lvl1pPr algn="r" defTabSz="912847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60937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8181" y="4714202"/>
            <a:ext cx="5441316" cy="4466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99" tIns="45650" rIns="91299" bIns="456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989"/>
            <a:ext cx="2946189" cy="49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99" tIns="45650" rIns="91299" bIns="45650" numCol="1" anchor="b" anchorCtr="0" compatLnSpc="1">
            <a:prstTxWarp prst="textNoShape">
              <a:avLst/>
            </a:prstTxWarp>
          </a:bodyPr>
          <a:lstStyle>
            <a:lvl1pPr defTabSz="912847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899" y="9429989"/>
            <a:ext cx="2946189" cy="49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299" tIns="45650" rIns="91299" bIns="45650" numCol="1" anchor="b" anchorCtr="0" compatLnSpc="1">
            <a:prstTxWarp prst="textNoShape">
              <a:avLst/>
            </a:prstTxWarp>
          </a:bodyPr>
          <a:lstStyle>
            <a:lvl1pPr algn="r" defTabSz="912847">
              <a:defRPr sz="1200"/>
            </a:lvl1pPr>
          </a:lstStyle>
          <a:p>
            <a:pPr>
              <a:defRPr/>
            </a:pPr>
            <a:fld id="{2B40730A-B786-41D9-BEC0-43604FE6D314}" type="slidenum">
              <a:rPr lang="de-DE"/>
              <a:pPr>
                <a:defRPr/>
              </a:pPr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72279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93958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73479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r>
              <a:rPr lang="en-US" dirty="0" smtClean="0"/>
              <a:t>Name (it): </a:t>
            </a:r>
            <a:r>
              <a:rPr lang="en-US" dirty="0" err="1" smtClean="0"/>
              <a:t>Fatturato</a:t>
            </a:r>
            <a:r>
              <a:rPr lang="en-US" dirty="0" smtClean="0"/>
              <a:t> </a:t>
            </a:r>
            <a:r>
              <a:rPr lang="en-US" dirty="0" err="1" smtClean="0"/>
              <a:t>nell’industria</a:t>
            </a:r>
            <a:endParaRPr lang="en-US" dirty="0" smtClean="0"/>
          </a:p>
          <a:p>
            <a:pPr fontAlgn="ctr"/>
            <a:r>
              <a:rPr lang="en-US" dirty="0" smtClean="0"/>
              <a:t>If the “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Observed </a:t>
            </a:r>
            <a:r>
              <a:rPr lang="en-GB" sz="1200" b="0" i="0" kern="1200" dirty="0" err="1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val</a:t>
            </a:r>
            <a:r>
              <a:rPr lang="en-GB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 can be alphanumeric</a:t>
            </a:r>
            <a:r>
              <a:rPr lang="en-US" dirty="0" smtClean="0"/>
              <a:t>” is selected qualitative</a:t>
            </a:r>
            <a:r>
              <a:rPr lang="en-US" baseline="0" dirty="0" smtClean="0"/>
              <a:t> (with not-numeric  observed value) can be stored </a:t>
            </a:r>
            <a:endParaRPr lang="en-US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822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76538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9411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109045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6338812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711280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2573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967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313870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58929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77308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06102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02537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73383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03599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noProof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3278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46466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b="0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40730A-B786-41D9-BEC0-43604FE6D314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3911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668344" y="188640"/>
            <a:ext cx="129614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42108" y="116632"/>
            <a:ext cx="6840760" cy="1224136"/>
          </a:xfrm>
        </p:spPr>
        <p:txBody>
          <a:bodyPr anchor="b"/>
          <a:lstStyle>
            <a:lvl1pPr algn="ctr">
              <a:defRPr sz="2800" b="1">
                <a:solidFill>
                  <a:srgbClr val="004E6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29032" y="1484784"/>
            <a:ext cx="6871360" cy="1080120"/>
          </a:xfrm>
        </p:spPr>
        <p:txBody>
          <a:bodyPr anchor="t"/>
          <a:lstStyle>
            <a:lvl1pPr marL="0" indent="0" algn="ctr">
              <a:buNone/>
              <a:defRPr sz="1800" b="0">
                <a:solidFill>
                  <a:schemeClr val="tx2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0B5BC-36BC-4A9D-A9B1-CFC13F8808EF}" type="datetime1">
              <a:rPr lang="de-DE"/>
              <a:pPr>
                <a:defRPr/>
              </a:pPr>
              <a:t>21.01.2021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1E0A9-C1BF-4BA1-9F0C-FD68F444DDD8}" type="slidenum">
              <a:rPr lang="de-DE"/>
              <a:pPr>
                <a:defRPr/>
              </a:pPr>
              <a:t>‹N›</a:t>
            </a:fld>
            <a:endParaRPr lang="de-DE"/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9646" y="4280900"/>
            <a:ext cx="5564682" cy="94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9097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="0">
                <a:solidFill>
                  <a:srgbClr val="004E6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004E60"/>
              </a:buClr>
              <a:defRPr/>
            </a:lvl1pPr>
            <a:lvl2pPr>
              <a:buClr>
                <a:srgbClr val="004E60"/>
              </a:buClr>
              <a:defRPr/>
            </a:lvl2pPr>
            <a:lvl3pPr>
              <a:buClr>
                <a:srgbClr val="004E60"/>
              </a:buClr>
              <a:defRPr/>
            </a:lvl3pPr>
            <a:lvl4pPr>
              <a:buClr>
                <a:srgbClr val="004E60"/>
              </a:buClr>
              <a:defRPr/>
            </a:lvl4pPr>
            <a:lvl5pPr>
              <a:buClr>
                <a:srgbClr val="004E60"/>
              </a:buClr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33908F-F8B9-4B76-983C-EC018C0B10BF}" type="datetime1">
              <a:rPr lang="de-DE"/>
              <a:pPr>
                <a:defRPr/>
              </a:pPr>
              <a:t>21.01.2021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E49D0-9B42-425D-845F-5E7DFF69DB4F}" type="slidenum">
              <a:rPr lang="de-DE"/>
              <a:pPr>
                <a:defRPr/>
              </a:pPr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483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86541"/>
          </a:xfrm>
        </p:spPr>
        <p:txBody>
          <a:bodyPr/>
          <a:lstStyle>
            <a:lvl1pPr>
              <a:defRPr>
                <a:solidFill>
                  <a:srgbClr val="004E60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0E49B-5CF4-4954-B60F-51ABD9FA99EF}" type="datetime1">
              <a:rPr lang="de-DE"/>
              <a:pPr>
                <a:defRPr/>
              </a:pPr>
              <a:t>21.01.2021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4BD57B-7E3A-4D2E-8707-B29A6461F5EE}" type="slidenum">
              <a:rPr lang="de-DE"/>
              <a:pPr>
                <a:defRPr/>
              </a:pPr>
              <a:t>‹N›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2747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9477"/>
            <a:ext cx="8229600" cy="533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752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5315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98EF3773-F97F-4E9A-8CD4-201B51DD5408}" type="datetime1">
              <a:rPr lang="de-DE"/>
              <a:pPr>
                <a:defRPr/>
              </a:pPr>
              <a:t>21.01.2021</a:t>
            </a:fld>
            <a:endParaRPr lang="de-DE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15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97352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7AB8932B-F1D3-4781-81C8-DB3B01748719}" type="slidenum">
              <a:rPr lang="de-DE"/>
              <a:pPr>
                <a:defRPr/>
              </a:pPr>
              <a:t>‹N›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62" r:id="rId1"/>
    <p:sldLayoutId id="2147484363" r:id="rId2"/>
    <p:sldLayoutId id="2147484365" r:id="rId3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4E60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4E60"/>
        </a:buClr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4E60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4E60"/>
        </a:buClr>
        <a:buChar char="–"/>
        <a:defRPr sz="18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4E60"/>
        </a:buClr>
        <a:buChar char="»"/>
        <a:defRPr sz="1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196752"/>
            <a:ext cx="8229600" cy="3528392"/>
          </a:xfrm>
        </p:spPr>
        <p:txBody>
          <a:bodyPr/>
          <a:lstStyle/>
          <a:p>
            <a:r>
              <a:rPr lang="en-US" sz="2800" b="1" dirty="0" smtClean="0"/>
              <a:t>TRAINING </a:t>
            </a:r>
            <a:r>
              <a:rPr lang="en-US" sz="2800" b="1" dirty="0"/>
              <a:t>COURSE ON </a:t>
            </a:r>
            <a:r>
              <a:rPr lang="en-US" sz="2800" b="1" dirty="0" smtClean="0"/>
              <a:t>SDMX</a:t>
            </a:r>
            <a:br>
              <a:rPr lang="en-US" sz="2800" b="1" dirty="0" smtClean="0"/>
            </a:b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 smtClean="0"/>
              <a:t>Building an SDMX-compliant database and disseminate data flows</a:t>
            </a:r>
            <a:br>
              <a:rPr lang="en-US" sz="2800" b="1" dirty="0" smtClean="0"/>
            </a:br>
            <a:r>
              <a:rPr lang="en-US" sz="2800" b="1" dirty="0" smtClean="0"/>
              <a:t>Turnover use case </a:t>
            </a:r>
            <a:endParaRPr lang="en-US" sz="2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1E49D0-9B42-425D-845F-5E7DFF69DB4F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  <p:sp>
        <p:nvSpPr>
          <p:cNvPr id="3" name="Rectangle 2"/>
          <p:cNvSpPr/>
          <p:nvPr/>
        </p:nvSpPr>
        <p:spPr>
          <a:xfrm>
            <a:off x="2303449" y="5127899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hangingPunct="0"/>
            <a:r>
              <a:rPr lang="en-US" sz="2400" i="1" dirty="0" smtClean="0">
                <a:solidFill>
                  <a:srgbClr val="004E60"/>
                </a:solidFill>
                <a:latin typeface="+mj-lt"/>
                <a:ea typeface="+mj-ea"/>
                <a:cs typeface="+mj-cs"/>
              </a:rPr>
              <a:t>Francesco Rizzo</a:t>
            </a:r>
          </a:p>
        </p:txBody>
      </p:sp>
    </p:spTree>
    <p:extLst>
      <p:ext uri="{BB962C8B-B14F-4D97-AF65-F5344CB8AC3E}">
        <p14:creationId xmlns:p14="http://schemas.microsoft.com/office/powerpoint/2010/main" val="3337895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27036"/>
            <a:ext cx="8229600" cy="634082"/>
          </a:xfrm>
        </p:spPr>
        <p:txBody>
          <a:bodyPr/>
          <a:lstStyle/>
          <a:p>
            <a:r>
              <a:rPr lang="en-US" sz="2800" b="1" dirty="0"/>
              <a:t>Industrial turnover index table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  <p:sp>
        <p:nvSpPr>
          <p:cNvPr id="6" name="CasellaDiTesto 5"/>
          <p:cNvSpPr txBox="1"/>
          <p:nvPr/>
        </p:nvSpPr>
        <p:spPr>
          <a:xfrm>
            <a:off x="175278" y="6381328"/>
            <a:ext cx="33602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F5494"/>
                </a:solidFill>
              </a:rPr>
              <a:t>Source: National Statistical Institute of Italy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68" y="904858"/>
            <a:ext cx="9038735" cy="5408679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91936" y="653832"/>
            <a:ext cx="8928992" cy="5760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4E60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en-US" sz="1800" b="1" kern="0" dirty="0" smtClean="0"/>
              <a:t>Turnover index base 2010=100. Monthly data. Italy</a:t>
            </a:r>
            <a:endParaRPr lang="en-GB" sz="1800" b="1" kern="0" dirty="0"/>
          </a:p>
        </p:txBody>
      </p:sp>
    </p:spTree>
    <p:extLst>
      <p:ext uri="{BB962C8B-B14F-4D97-AF65-F5344CB8AC3E}">
        <p14:creationId xmlns:p14="http://schemas.microsoft.com/office/powerpoint/2010/main" val="986688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634082"/>
          </a:xfrm>
        </p:spPr>
        <p:txBody>
          <a:bodyPr/>
          <a:lstStyle/>
          <a:p>
            <a:r>
              <a:rPr lang="en-US" sz="2800" b="1" dirty="0" smtClean="0"/>
              <a:t>Import a Data Structure Definition</a:t>
            </a:r>
            <a:endParaRPr lang="en-US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378508" y="1377637"/>
            <a:ext cx="5961719" cy="4570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</a:t>
            </a:r>
            <a:r>
              <a:rPr lang="en-US" dirty="0"/>
              <a:t>on the [Import Structure] menu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Select the </a:t>
            </a:r>
            <a:r>
              <a:rPr lang="en-GB" sz="1800" dirty="0" smtClean="0"/>
              <a:t>STS+IT1+1.0.xml file and </a:t>
            </a:r>
            <a:r>
              <a:rPr lang="en-GB" sz="1800" dirty="0"/>
              <a:t>click on [Upload XML] </a:t>
            </a:r>
            <a:r>
              <a:rPr lang="en-GB" sz="1800" dirty="0" smtClean="0"/>
              <a:t>button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GB" sz="1800" dirty="0"/>
          </a:p>
          <a:p>
            <a:pPr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US" sz="1800" dirty="0" smtClean="0"/>
          </a:p>
          <a:p>
            <a:pPr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US" sz="1800" dirty="0" smtClean="0"/>
          </a:p>
          <a:p>
            <a:pPr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US" sz="1800" dirty="0" smtClean="0"/>
          </a:p>
          <a:p>
            <a:pPr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800" dirty="0" smtClean="0"/>
              <a:t>Select all the artefacts contained in the loaded file and click on the button [Imports]</a:t>
            </a:r>
            <a:endParaRPr lang="en-US" sz="1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600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n-US" sz="26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3805" y="1366156"/>
            <a:ext cx="2346573" cy="1622754"/>
          </a:xfrm>
          <a:prstGeom prst="rect">
            <a:avLst/>
          </a:prstGeom>
        </p:spPr>
      </p:pic>
      <p:sp>
        <p:nvSpPr>
          <p:cNvPr id="19" name="Freccia a destra 18"/>
          <p:cNvSpPr/>
          <p:nvPr/>
        </p:nvSpPr>
        <p:spPr>
          <a:xfrm>
            <a:off x="5508104" y="1377637"/>
            <a:ext cx="648072" cy="4096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267" y="2764200"/>
            <a:ext cx="5410200" cy="590550"/>
          </a:xfrm>
          <a:prstGeom prst="rect">
            <a:avLst/>
          </a:prstGeom>
        </p:spPr>
      </p:pic>
      <p:sp>
        <p:nvSpPr>
          <p:cNvPr id="24" name="Freccia in su 23"/>
          <p:cNvSpPr/>
          <p:nvPr/>
        </p:nvSpPr>
        <p:spPr>
          <a:xfrm>
            <a:off x="5004048" y="3354750"/>
            <a:ext cx="504056" cy="29027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3919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983" y="0"/>
            <a:ext cx="8229600" cy="634082"/>
          </a:xfrm>
        </p:spPr>
        <p:txBody>
          <a:bodyPr/>
          <a:lstStyle/>
          <a:p>
            <a:r>
              <a:rPr lang="en-US" sz="2800" b="1" dirty="0" smtClean="0"/>
              <a:t>Create a Data Cube (1/3)</a:t>
            </a:r>
            <a:endParaRPr lang="en-US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323528" y="614397"/>
            <a:ext cx="82414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b="1" dirty="0" smtClean="0"/>
              <a:t>Data</a:t>
            </a:r>
            <a:r>
              <a:rPr lang="en-US" dirty="0" smtClean="0"/>
              <a:t> </a:t>
            </a:r>
            <a:r>
              <a:rPr lang="en-US" b="1" dirty="0" smtClean="0"/>
              <a:t>Cube</a:t>
            </a:r>
            <a:r>
              <a:rPr lang="en-US" dirty="0" smtClean="0"/>
              <a:t> is a virtual representation of a set of database tables (star-scheme). Data files (in CSV or SDMX-ML format) are loaded in the Data Cube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Click on the menu In the [DM] </a:t>
            </a:r>
            <a:r>
              <a:rPr lang="en-US" dirty="0" smtClean="0">
                <a:sym typeface="Wingdings" panose="05000000000000000000" pitchFamily="2" charset="2"/>
              </a:rPr>
              <a:t> [Builder]. A wizard starts</a:t>
            </a:r>
            <a:endParaRPr lang="en-US" dirty="0" smtClean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515" y="2836702"/>
            <a:ext cx="7936536" cy="3015673"/>
          </a:xfrm>
          <a:prstGeom prst="rect">
            <a:avLst/>
          </a:prstGeom>
        </p:spPr>
      </p:pic>
      <p:sp>
        <p:nvSpPr>
          <p:cNvPr id="6" name="Freccia in giù 5"/>
          <p:cNvSpPr/>
          <p:nvPr/>
        </p:nvSpPr>
        <p:spPr>
          <a:xfrm>
            <a:off x="6012160" y="2420888"/>
            <a:ext cx="1656184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634082"/>
          </a:xfrm>
        </p:spPr>
        <p:txBody>
          <a:bodyPr/>
          <a:lstStyle/>
          <a:p>
            <a:r>
              <a:rPr lang="en-US" sz="2800" b="1" dirty="0" smtClean="0"/>
              <a:t>Create a Data Cube (2/3)</a:t>
            </a:r>
            <a:endParaRPr lang="en-US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395536" y="620688"/>
            <a:ext cx="8241456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on </a:t>
            </a:r>
            <a:r>
              <a:rPr lang="en-US" dirty="0"/>
              <a:t>the category </a:t>
            </a:r>
            <a:r>
              <a:rPr lang="en-US" dirty="0" smtClean="0"/>
              <a:t>“Macroeconomic statistics”, where the Data Cube will be categorized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on the button [+]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Insert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ID: </a:t>
            </a:r>
            <a:r>
              <a:rPr lang="en-US" b="1" dirty="0">
                <a:solidFill>
                  <a:srgbClr val="C00000"/>
                </a:solidFill>
              </a:rPr>
              <a:t>IND_TURN</a:t>
            </a:r>
          </a:p>
          <a:p>
            <a:pPr marL="914400" lvl="1" indent="-4572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Name (en): </a:t>
            </a:r>
            <a:r>
              <a:rPr lang="en-US" b="1" dirty="0">
                <a:solidFill>
                  <a:srgbClr val="C00000"/>
                </a:solidFill>
              </a:rPr>
              <a:t>Industrial Turnover</a:t>
            </a:r>
          </a:p>
          <a:p>
            <a:pPr marL="457200" indent="-45720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the DSD: STS+IT1+1.0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939" y="3329568"/>
            <a:ext cx="7656120" cy="3123768"/>
          </a:xfrm>
          <a:prstGeom prst="rect">
            <a:avLst/>
          </a:prstGeom>
        </p:spPr>
      </p:pic>
      <p:sp>
        <p:nvSpPr>
          <p:cNvPr id="10" name="Freccia a sinistra 9"/>
          <p:cNvSpPr/>
          <p:nvPr/>
        </p:nvSpPr>
        <p:spPr>
          <a:xfrm>
            <a:off x="3419872" y="4775886"/>
            <a:ext cx="360040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ccia in giù 10"/>
          <p:cNvSpPr/>
          <p:nvPr/>
        </p:nvSpPr>
        <p:spPr>
          <a:xfrm>
            <a:off x="3070465" y="3458009"/>
            <a:ext cx="360040" cy="18701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reccia a destra 12"/>
          <p:cNvSpPr/>
          <p:nvPr/>
        </p:nvSpPr>
        <p:spPr>
          <a:xfrm>
            <a:off x="5220072" y="4170346"/>
            <a:ext cx="28803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reccia a destra 16"/>
          <p:cNvSpPr/>
          <p:nvPr/>
        </p:nvSpPr>
        <p:spPr>
          <a:xfrm>
            <a:off x="5220072" y="4574858"/>
            <a:ext cx="28803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Freccia a sinistra 14"/>
          <p:cNvSpPr/>
          <p:nvPr/>
        </p:nvSpPr>
        <p:spPr>
          <a:xfrm>
            <a:off x="8244408" y="4919902"/>
            <a:ext cx="288032" cy="30929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4514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634082"/>
          </a:xfrm>
        </p:spPr>
        <p:txBody>
          <a:bodyPr/>
          <a:lstStyle/>
          <a:p>
            <a:r>
              <a:rPr lang="en-US" sz="2800" b="1" dirty="0"/>
              <a:t>Create a data Cube </a:t>
            </a:r>
            <a:r>
              <a:rPr lang="en-US" sz="2800" b="1" dirty="0" smtClean="0"/>
              <a:t>(</a:t>
            </a:r>
            <a:r>
              <a:rPr lang="en-US" sz="2800" b="1" dirty="0"/>
              <a:t>3</a:t>
            </a:r>
            <a:r>
              <a:rPr lang="en-US" sz="2800" b="1" dirty="0" smtClean="0"/>
              <a:t>/3)</a:t>
            </a:r>
            <a:endParaRPr lang="en-US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395536" y="769485"/>
            <a:ext cx="848522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6"/>
            </a:pPr>
            <a:r>
              <a:rPr lang="en-US" dirty="0"/>
              <a:t>Select the conditional </a:t>
            </a:r>
            <a:r>
              <a:rPr lang="en-US" dirty="0" smtClean="0"/>
              <a:t>Attributes </a:t>
            </a:r>
            <a:r>
              <a:rPr lang="en-US" dirty="0" smtClean="0">
                <a:solidFill>
                  <a:srgbClr val="C00000"/>
                </a:solidFill>
              </a:rPr>
              <a:t>SOURCE</a:t>
            </a:r>
            <a:r>
              <a:rPr lang="en-US" dirty="0" smtClean="0"/>
              <a:t> and </a:t>
            </a:r>
            <a:r>
              <a:rPr lang="en-US" dirty="0">
                <a:solidFill>
                  <a:srgbClr val="C00000"/>
                </a:solidFill>
              </a:rPr>
              <a:t>UNIT_MEASURE</a:t>
            </a:r>
            <a:r>
              <a:rPr lang="en-US" dirty="0" smtClean="0"/>
              <a:t> </a:t>
            </a:r>
            <a:r>
              <a:rPr lang="en-US" dirty="0"/>
              <a:t>to be included in the </a:t>
            </a:r>
            <a:r>
              <a:rPr lang="en-US" dirty="0" smtClean="0"/>
              <a:t>Data Cube (Dimensions </a:t>
            </a:r>
            <a:r>
              <a:rPr lang="en-US" dirty="0"/>
              <a:t>and mandatory Attributes are selected </a:t>
            </a:r>
            <a:r>
              <a:rPr lang="en-US" dirty="0" smtClean="0"/>
              <a:t>by default and cannot be unselected)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6"/>
            </a:pPr>
            <a:r>
              <a:rPr lang="en-US" dirty="0" smtClean="0"/>
              <a:t>Click </a:t>
            </a:r>
            <a:r>
              <a:rPr lang="en-US" dirty="0"/>
              <a:t>on the </a:t>
            </a:r>
            <a:r>
              <a:rPr lang="en-US" dirty="0" smtClean="0"/>
              <a:t>[Save] button</a:t>
            </a:r>
            <a:endParaRPr lang="en-US" sz="2600" dirty="0"/>
          </a:p>
        </p:txBody>
      </p:sp>
      <p:sp>
        <p:nvSpPr>
          <p:cNvPr id="8" name="Freccia a destra 7"/>
          <p:cNvSpPr/>
          <p:nvPr/>
        </p:nvSpPr>
        <p:spPr>
          <a:xfrm>
            <a:off x="3665372" y="5557341"/>
            <a:ext cx="576064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8411" y="1988840"/>
            <a:ext cx="2629853" cy="4515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769"/>
            <a:ext cx="8229600" cy="634082"/>
          </a:xfrm>
        </p:spPr>
        <p:txBody>
          <a:bodyPr/>
          <a:lstStyle/>
          <a:p>
            <a:r>
              <a:rPr lang="en-US" sz="2800" b="1" dirty="0" smtClean="0"/>
              <a:t>Visualize the characteristics of the Cube</a:t>
            </a:r>
            <a:endParaRPr lang="en-US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480371" y="839278"/>
            <a:ext cx="8241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Click on a cube to visualize its characteristics</a:t>
            </a:r>
            <a:endParaRPr lang="en-US" sz="2600" dirty="0" smtClean="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011" y="1738238"/>
            <a:ext cx="8323977" cy="4355058"/>
          </a:xfrm>
          <a:prstGeom prst="rect">
            <a:avLst/>
          </a:prstGeom>
        </p:spPr>
      </p:pic>
      <p:sp>
        <p:nvSpPr>
          <p:cNvPr id="11" name="Freccia a destra 10"/>
          <p:cNvSpPr/>
          <p:nvPr/>
        </p:nvSpPr>
        <p:spPr>
          <a:xfrm>
            <a:off x="827584" y="3645024"/>
            <a:ext cx="28803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ccia a destra 11"/>
          <p:cNvSpPr/>
          <p:nvPr/>
        </p:nvSpPr>
        <p:spPr>
          <a:xfrm>
            <a:off x="4601099" y="3825044"/>
            <a:ext cx="402949" cy="13321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76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634082"/>
          </a:xfrm>
        </p:spPr>
        <p:txBody>
          <a:bodyPr/>
          <a:lstStyle/>
          <a:p>
            <a:r>
              <a:rPr lang="en-US" sz="2200" b="1" dirty="0"/>
              <a:t>Mapping a CSV file columns on the structure of the </a:t>
            </a:r>
            <a:r>
              <a:rPr lang="en-US" sz="2200" b="1" dirty="0" smtClean="0"/>
              <a:t>Data Cube (1/6)</a:t>
            </a:r>
            <a:endParaRPr lang="en-US" sz="22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955" y="836712"/>
            <a:ext cx="8430090" cy="2948385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5169" y="1700808"/>
            <a:ext cx="3017311" cy="4855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612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22238"/>
            <a:ext cx="8784976" cy="634082"/>
          </a:xfrm>
        </p:spPr>
        <p:txBody>
          <a:bodyPr/>
          <a:lstStyle/>
          <a:p>
            <a:r>
              <a:rPr lang="en-US" sz="2200" b="1" dirty="0" smtClean="0"/>
              <a:t>Mapping a CSV file columns on the structure of the Cube (2/6)</a:t>
            </a:r>
            <a:endParaRPr lang="en-US" sz="22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395536" y="825561"/>
            <a:ext cx="8385472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The columns of the csv file must be mapped against the components of the Cube in order to allow the data import </a:t>
            </a:r>
            <a:r>
              <a:rPr lang="en-US" dirty="0" smtClean="0"/>
              <a:t>correctly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Select the menu [DM] </a:t>
            </a:r>
            <a:r>
              <a:rPr lang="en-US" dirty="0" smtClean="0">
                <a:sym typeface="Wingdings" panose="05000000000000000000" pitchFamily="2" charset="2"/>
              </a:rPr>
              <a:t> [File Mapping]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>
                <a:sym typeface="Wingdings" panose="05000000000000000000" pitchFamily="2" charset="2"/>
              </a:rPr>
              <a:t>Click on the button [+ Create]. A wizard starts</a:t>
            </a:r>
          </a:p>
          <a:p>
            <a:pPr marL="436563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		       Select the Data Cube: Industrial Turnover</a:t>
            </a:r>
          </a:p>
          <a:p>
            <a:pPr marL="436563"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	</a:t>
            </a:r>
            <a:r>
              <a:rPr lang="en-US" dirty="0" smtClean="0"/>
              <a:t>	         </a:t>
            </a:r>
          </a:p>
          <a:p>
            <a:pPr marL="893763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US" dirty="0" smtClean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2492896"/>
            <a:ext cx="1724025" cy="40005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711" y="2996952"/>
            <a:ext cx="8186777" cy="3420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76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40960" cy="586541"/>
          </a:xfrm>
        </p:spPr>
        <p:txBody>
          <a:bodyPr/>
          <a:lstStyle/>
          <a:p>
            <a:r>
              <a:rPr lang="en-US" sz="2200" b="1" dirty="0"/>
              <a:t>Mapping a CSV file columns on the structure of the Cube (</a:t>
            </a:r>
            <a:r>
              <a:rPr lang="en-US" sz="2200" b="1" dirty="0" smtClean="0"/>
              <a:t>3/6)</a:t>
            </a:r>
            <a:endParaRPr lang="it-IT" sz="22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2791395"/>
            <a:ext cx="5905276" cy="3769495"/>
          </a:xfrm>
          <a:prstGeom prst="rect">
            <a:avLst/>
          </a:prstGeom>
        </p:spPr>
      </p:pic>
      <p:sp>
        <p:nvSpPr>
          <p:cNvPr id="14" name="TextBox 2"/>
          <p:cNvSpPr txBox="1"/>
          <p:nvPr/>
        </p:nvSpPr>
        <p:spPr>
          <a:xfrm>
            <a:off x="480371" y="839278"/>
            <a:ext cx="824145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Load the file IND_TURN_M.csv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on the [Upload file] button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Click on the button [Preview] to give a look to the file </a:t>
            </a:r>
            <a:endParaRPr lang="en-US" sz="26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741416"/>
            <a:ext cx="1609725" cy="504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851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40960" cy="586541"/>
          </a:xfrm>
        </p:spPr>
        <p:txBody>
          <a:bodyPr/>
          <a:lstStyle/>
          <a:p>
            <a:r>
              <a:rPr lang="en-US" sz="2200" b="1" dirty="0"/>
              <a:t>Mapping a CSV file columns on the structure of the Cube </a:t>
            </a:r>
            <a:r>
              <a:rPr lang="en-US" sz="2200" b="1" dirty="0" smtClean="0"/>
              <a:t>(4/6)</a:t>
            </a:r>
            <a:endParaRPr lang="it-IT" sz="22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  <p:sp>
        <p:nvSpPr>
          <p:cNvPr id="14" name="TextBox 2"/>
          <p:cNvSpPr txBox="1"/>
          <p:nvPr/>
        </p:nvSpPr>
        <p:spPr>
          <a:xfrm>
            <a:off x="480371" y="839278"/>
            <a:ext cx="824145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on the [++] button to map automatically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589" y="1772816"/>
            <a:ext cx="8699899" cy="4772821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0274" y="811446"/>
            <a:ext cx="2371725" cy="504825"/>
          </a:xfrm>
          <a:prstGeom prst="rect">
            <a:avLst/>
          </a:prstGeom>
        </p:spPr>
      </p:pic>
      <p:sp>
        <p:nvSpPr>
          <p:cNvPr id="8" name="Freccia in su 7"/>
          <p:cNvSpPr/>
          <p:nvPr/>
        </p:nvSpPr>
        <p:spPr>
          <a:xfrm>
            <a:off x="3305332" y="3140968"/>
            <a:ext cx="360040" cy="3600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95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449242"/>
          </a:xfrm>
        </p:spPr>
        <p:txBody>
          <a:bodyPr/>
          <a:lstStyle/>
          <a:p>
            <a:r>
              <a:rPr lang="en-US" b="1" dirty="0" smtClean="0"/>
              <a:t>Starting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500034" y="642918"/>
            <a:ext cx="8241456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dirty="0" smtClean="0"/>
              <a:t>The MDM provide three main functions: 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 Meta Manager - to store SDMX structural metadata in a local repository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 create SDMX artifacts interactively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 load SDMX artifacts from SDMX-ML files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 copy SDMX artifacts from DMX Registries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 Data Manager – to publish SDMX data flow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 create “data cubes” into a database, starting from a DSD and related artifacts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 map CSV files to the elements of a data cubes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 load CSV and SDMX-ML data files into data cubes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 create data flows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 set in production data flows 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en-US" dirty="0" smtClean="0"/>
              <a:t> Reference Metadata Manager</a:t>
            </a:r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endParaRPr lang="en-US" sz="2600" dirty="0" smtClean="0"/>
          </a:p>
          <a:p>
            <a:pPr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q"/>
            </a:pPr>
            <a:endParaRPr lang="en-US" sz="2600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408098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40960" cy="586541"/>
          </a:xfrm>
        </p:spPr>
        <p:txBody>
          <a:bodyPr/>
          <a:lstStyle/>
          <a:p>
            <a:r>
              <a:rPr lang="en-US" sz="2200" b="1" dirty="0"/>
              <a:t>Mapping a CSV file columns on the structure of the Cube </a:t>
            </a:r>
            <a:r>
              <a:rPr lang="en-US" sz="2200" b="1" dirty="0" smtClean="0"/>
              <a:t>(5/6)</a:t>
            </a:r>
            <a:endParaRPr lang="it-IT" sz="22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20</a:t>
            </a:fld>
            <a:endParaRPr lang="de-DE"/>
          </a:p>
        </p:txBody>
      </p:sp>
      <p:sp>
        <p:nvSpPr>
          <p:cNvPr id="14" name="TextBox 2"/>
          <p:cNvSpPr txBox="1"/>
          <p:nvPr/>
        </p:nvSpPr>
        <p:spPr>
          <a:xfrm>
            <a:off x="480371" y="839278"/>
            <a:ext cx="824145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In case some Data Cube element (left side) doesn’t match with DSD concepts (right side)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 Click on the Data Cube element in the left panel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on DSD concept in the right panel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on the button [+]</a:t>
            </a: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106" y="3068960"/>
            <a:ext cx="8569786" cy="3045852"/>
          </a:xfrm>
          <a:prstGeom prst="rect">
            <a:avLst/>
          </a:prstGeom>
        </p:spPr>
      </p:pic>
      <p:sp>
        <p:nvSpPr>
          <p:cNvPr id="4" name="Freccia a sinistra 3"/>
          <p:cNvSpPr/>
          <p:nvPr/>
        </p:nvSpPr>
        <p:spPr>
          <a:xfrm>
            <a:off x="2627784" y="5373216"/>
            <a:ext cx="360040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ccia a destra 7"/>
          <p:cNvSpPr/>
          <p:nvPr/>
        </p:nvSpPr>
        <p:spPr>
          <a:xfrm>
            <a:off x="6134910" y="5301208"/>
            <a:ext cx="39702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ccia in giù 8"/>
          <p:cNvSpPr/>
          <p:nvPr/>
        </p:nvSpPr>
        <p:spPr>
          <a:xfrm>
            <a:off x="2915816" y="3789040"/>
            <a:ext cx="360040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16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40960" cy="586541"/>
          </a:xfrm>
        </p:spPr>
        <p:txBody>
          <a:bodyPr/>
          <a:lstStyle/>
          <a:p>
            <a:r>
              <a:rPr lang="en-US" sz="2200" b="1" dirty="0"/>
              <a:t>Mapping a CSV file columns on the structure of the Cube </a:t>
            </a:r>
            <a:r>
              <a:rPr lang="en-US" sz="2200" b="1" dirty="0" smtClean="0"/>
              <a:t>(6/6)</a:t>
            </a:r>
            <a:endParaRPr lang="it-IT" sz="22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21</a:t>
            </a:fld>
            <a:endParaRPr lang="de-DE"/>
          </a:p>
        </p:txBody>
      </p:sp>
      <p:sp>
        <p:nvSpPr>
          <p:cNvPr id="14" name="TextBox 2"/>
          <p:cNvSpPr txBox="1"/>
          <p:nvPr/>
        </p:nvSpPr>
        <p:spPr>
          <a:xfrm>
            <a:off x="480371" y="839278"/>
            <a:ext cx="82414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Assign a name to the mapping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Save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774865"/>
            <a:ext cx="1047750" cy="495300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736" y="2827274"/>
            <a:ext cx="8794527" cy="276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33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634082"/>
          </a:xfrm>
        </p:spPr>
        <p:txBody>
          <a:bodyPr/>
          <a:lstStyle/>
          <a:p>
            <a:r>
              <a:rPr lang="en-US" sz="2800" b="1" dirty="0" smtClean="0"/>
              <a:t>Import the CSV data files (1/2)</a:t>
            </a:r>
            <a:endParaRPr lang="en-US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22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251520" y="836712"/>
            <a:ext cx="460851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Click on the menu [DM]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[Loader]</a:t>
            </a:r>
            <a:endParaRPr lang="en-US" sz="1800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a mapping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the file IND_TURN_M.csv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on [Upload file] button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on button [Show Dataset] to preview the CSV file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Set the Embargo conditions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on the [Import data] button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5659" y="1163189"/>
            <a:ext cx="4512592" cy="5092191"/>
          </a:xfrm>
          <a:prstGeom prst="rect">
            <a:avLst/>
          </a:prstGeom>
        </p:spPr>
      </p:pic>
      <p:sp>
        <p:nvSpPr>
          <p:cNvPr id="6" name="Freccia a sinistra 5"/>
          <p:cNvSpPr/>
          <p:nvPr/>
        </p:nvSpPr>
        <p:spPr>
          <a:xfrm>
            <a:off x="7740352" y="1340768"/>
            <a:ext cx="360040" cy="43204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reccia a sinistra 6"/>
          <p:cNvSpPr/>
          <p:nvPr/>
        </p:nvSpPr>
        <p:spPr>
          <a:xfrm>
            <a:off x="7620000" y="2852936"/>
            <a:ext cx="408384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ccia a destra 7"/>
          <p:cNvSpPr/>
          <p:nvPr/>
        </p:nvSpPr>
        <p:spPr>
          <a:xfrm>
            <a:off x="5220072" y="4314587"/>
            <a:ext cx="360040" cy="3385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ccia a sinistra 8"/>
          <p:cNvSpPr/>
          <p:nvPr/>
        </p:nvSpPr>
        <p:spPr>
          <a:xfrm>
            <a:off x="8244408" y="4314587"/>
            <a:ext cx="442392" cy="33854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ccia a sinistra 9"/>
          <p:cNvSpPr/>
          <p:nvPr/>
        </p:nvSpPr>
        <p:spPr>
          <a:xfrm>
            <a:off x="6084168" y="4941168"/>
            <a:ext cx="388675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ccia in su 10"/>
          <p:cNvSpPr/>
          <p:nvPr/>
        </p:nvSpPr>
        <p:spPr>
          <a:xfrm>
            <a:off x="5270814" y="6021288"/>
            <a:ext cx="576064" cy="4320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265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Load the CSV data files </a:t>
            </a:r>
            <a:r>
              <a:rPr lang="en-US" b="1" dirty="0" smtClean="0"/>
              <a:t>(2/2</a:t>
            </a:r>
            <a:r>
              <a:rPr lang="en-US" b="1" dirty="0"/>
              <a:t>)</a:t>
            </a:r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23</a:t>
            </a:fld>
            <a:endParaRPr lang="de-DE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02" y="1916832"/>
            <a:ext cx="8470425" cy="2582765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480371" y="839278"/>
            <a:ext cx="8241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At the end of the loading process a report is shown</a:t>
            </a:r>
          </a:p>
        </p:txBody>
      </p:sp>
    </p:spTree>
    <p:extLst>
      <p:ext uri="{BB962C8B-B14F-4D97-AF65-F5344CB8AC3E}">
        <p14:creationId xmlns:p14="http://schemas.microsoft.com/office/powerpoint/2010/main" val="2066061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634082"/>
          </a:xfrm>
        </p:spPr>
        <p:txBody>
          <a:bodyPr/>
          <a:lstStyle/>
          <a:p>
            <a:r>
              <a:rPr lang="en-US" sz="2800" b="1" dirty="0" smtClean="0"/>
              <a:t>Dataflow dissemination</a:t>
            </a:r>
            <a:endParaRPr lang="en-US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24</a:t>
            </a:fld>
            <a:endParaRPr lang="de-DE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43" y="3223076"/>
            <a:ext cx="8160937" cy="1718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ubo 3"/>
          <p:cNvSpPr/>
          <p:nvPr/>
        </p:nvSpPr>
        <p:spPr>
          <a:xfrm>
            <a:off x="3851920" y="1268760"/>
            <a:ext cx="1224136" cy="1224136"/>
          </a:xfrm>
          <a:prstGeom prst="cub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Freccia in giù 6"/>
          <p:cNvSpPr/>
          <p:nvPr/>
        </p:nvSpPr>
        <p:spPr>
          <a:xfrm>
            <a:off x="4067944" y="2564904"/>
            <a:ext cx="576064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888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634082"/>
          </a:xfrm>
        </p:spPr>
        <p:txBody>
          <a:bodyPr/>
          <a:lstStyle/>
          <a:p>
            <a:r>
              <a:rPr lang="en-US" sz="2800" b="1" dirty="0" smtClean="0"/>
              <a:t>Create a </a:t>
            </a:r>
            <a:r>
              <a:rPr lang="en-US" sz="2800" b="1" dirty="0" err="1" smtClean="0"/>
              <a:t>Datataflow</a:t>
            </a:r>
            <a:r>
              <a:rPr lang="en-US" sz="2800" b="1" dirty="0" smtClean="0"/>
              <a:t> on the whole Cube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980728"/>
            <a:ext cx="82414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dirty="0"/>
              <a:t>Click on the menu [DM]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 [Dataflow Builder]</a:t>
            </a:r>
            <a:endParaRPr lang="en-GB" dirty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Click on the [+Create] button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Insert the general attributes of the Dataflow: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800" dirty="0" smtClean="0"/>
              <a:t>ID: IND_TURN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800" dirty="0" smtClean="0"/>
              <a:t>Agency: IT1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800" dirty="0" smtClean="0"/>
              <a:t>Version: 1.0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800" dirty="0" smtClean="0"/>
              <a:t>Name (en): </a:t>
            </a:r>
            <a:r>
              <a:rPr lang="it-IT" sz="1800" dirty="0"/>
              <a:t>Industrial turnover </a:t>
            </a:r>
            <a:r>
              <a:rPr lang="it-IT" sz="1800" dirty="0" err="1"/>
              <a:t>index</a:t>
            </a:r>
            <a:r>
              <a:rPr lang="it-IT" sz="1800" dirty="0"/>
              <a:t> </a:t>
            </a:r>
            <a:r>
              <a:rPr lang="it-IT" sz="1800" dirty="0" smtClean="0"/>
              <a:t>base (D+E+T)  </a:t>
            </a:r>
            <a:r>
              <a:rPr lang="it-IT" sz="1800" dirty="0"/>
              <a:t>2015=100</a:t>
            </a:r>
            <a:endParaRPr lang="en-US" sz="1800" dirty="0" smtClean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982" y="4149080"/>
            <a:ext cx="8594034" cy="250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98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22238"/>
            <a:ext cx="8856984" cy="634082"/>
          </a:xfrm>
        </p:spPr>
        <p:txBody>
          <a:bodyPr/>
          <a:lstStyle/>
          <a:p>
            <a:r>
              <a:rPr lang="en-GB" sz="2800" b="1" dirty="0"/>
              <a:t>Create a </a:t>
            </a:r>
            <a:r>
              <a:rPr lang="en-GB" sz="2800" b="1" dirty="0" err="1" smtClean="0"/>
              <a:t>Datataflow</a:t>
            </a:r>
            <a:r>
              <a:rPr lang="en-GB" sz="2800" b="1" dirty="0" smtClean="0"/>
              <a:t>: select a </a:t>
            </a:r>
            <a:r>
              <a:rPr lang="en-GB" sz="2800" b="1" dirty="0" err="1" smtClean="0"/>
              <a:t>datacube</a:t>
            </a:r>
            <a:endParaRPr lang="en-US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60748" y="6619875"/>
            <a:ext cx="2133600" cy="476250"/>
          </a:xfrm>
        </p:spPr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26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445344" y="756358"/>
            <a:ext cx="82414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Click on the [Query] tab or on the [Next] button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Click on the [+] icon to select the </a:t>
            </a:r>
            <a:r>
              <a:rPr lang="en-US" dirty="0" err="1" smtClean="0"/>
              <a:t>datacube</a:t>
            </a:r>
            <a:r>
              <a:rPr lang="en-US" dirty="0" smtClean="0"/>
              <a:t>  </a:t>
            </a:r>
            <a:r>
              <a:rPr lang="en-US" dirty="0" smtClean="0">
                <a:solidFill>
                  <a:srgbClr val="C00000"/>
                </a:solidFill>
              </a:rPr>
              <a:t>BL_IND_TURN</a:t>
            </a:r>
            <a:r>
              <a:rPr lang="en-US" dirty="0" smtClean="0"/>
              <a:t> (Industrial turnover)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Don’t include any “filter” (where condition) in order to publish the whole </a:t>
            </a:r>
            <a:r>
              <a:rPr lang="en-US" dirty="0" err="1" smtClean="0"/>
              <a:t>datacube</a:t>
            </a:r>
            <a:endParaRPr lang="en-US" sz="2600" dirty="0" smtClean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477" y="3179631"/>
            <a:ext cx="8607045" cy="3057681"/>
          </a:xfrm>
          <a:prstGeom prst="rect">
            <a:avLst/>
          </a:prstGeom>
        </p:spPr>
      </p:pic>
      <p:sp>
        <p:nvSpPr>
          <p:cNvPr id="8" name="Freccia in giù 7"/>
          <p:cNvSpPr/>
          <p:nvPr/>
        </p:nvSpPr>
        <p:spPr>
          <a:xfrm>
            <a:off x="2267744" y="2924944"/>
            <a:ext cx="360040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ccia in su 8"/>
          <p:cNvSpPr/>
          <p:nvPr/>
        </p:nvSpPr>
        <p:spPr>
          <a:xfrm>
            <a:off x="2555776" y="4581128"/>
            <a:ext cx="360040" cy="3600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ccia a sinistra 9"/>
          <p:cNvSpPr/>
          <p:nvPr/>
        </p:nvSpPr>
        <p:spPr>
          <a:xfrm>
            <a:off x="4139952" y="4221088"/>
            <a:ext cx="360040" cy="288032"/>
          </a:xfrm>
          <a:prstGeom prst="lef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Connettore 1 11"/>
          <p:cNvCxnSpPr/>
          <p:nvPr/>
        </p:nvCxnSpPr>
        <p:spPr>
          <a:xfrm>
            <a:off x="4139952" y="4077072"/>
            <a:ext cx="360040" cy="50405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1 13"/>
          <p:cNvCxnSpPr/>
          <p:nvPr/>
        </p:nvCxnSpPr>
        <p:spPr>
          <a:xfrm flipH="1">
            <a:off x="4211960" y="4077072"/>
            <a:ext cx="216024" cy="52277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8699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634082"/>
          </a:xfrm>
        </p:spPr>
        <p:txBody>
          <a:bodyPr/>
          <a:lstStyle/>
          <a:p>
            <a:r>
              <a:rPr lang="en-GB" sz="2800" b="1" dirty="0"/>
              <a:t>Create a </a:t>
            </a:r>
            <a:r>
              <a:rPr lang="en-GB" sz="2800" b="1" dirty="0" err="1"/>
              <a:t>Datataflow</a:t>
            </a:r>
            <a:r>
              <a:rPr lang="en-GB" sz="2800" b="1" dirty="0"/>
              <a:t>: </a:t>
            </a:r>
            <a:r>
              <a:rPr lang="en-GB" sz="2800" b="1" dirty="0" smtClean="0"/>
              <a:t>c</a:t>
            </a:r>
            <a:r>
              <a:rPr lang="en-US" sz="2800" b="1" dirty="0" err="1" smtClean="0"/>
              <a:t>ategorize</a:t>
            </a:r>
            <a:r>
              <a:rPr lang="en-US" sz="2800" b="1" dirty="0" smtClean="0"/>
              <a:t> the Dataflow</a:t>
            </a:r>
            <a:endParaRPr lang="en-US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27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683568" y="780118"/>
            <a:ext cx="8241456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/>
              <a:t>Click on the </a:t>
            </a:r>
            <a:r>
              <a:rPr lang="en-US" dirty="0" smtClean="0"/>
              <a:t>[Categorisation] </a:t>
            </a:r>
            <a:r>
              <a:rPr lang="en-US" dirty="0"/>
              <a:t>tab or on the [Next] </a:t>
            </a:r>
            <a:r>
              <a:rPr lang="en-US" dirty="0" smtClean="0"/>
              <a:t>button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Select the category “Macroeconomic statistics”</a:t>
            </a:r>
            <a:endParaRPr lang="en-US" dirty="0"/>
          </a:p>
          <a:p>
            <a:endParaRPr lang="en-US" sz="2600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n-US" sz="2600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937" y="2551077"/>
            <a:ext cx="8698125" cy="3038163"/>
          </a:xfrm>
          <a:prstGeom prst="rect">
            <a:avLst/>
          </a:prstGeom>
        </p:spPr>
      </p:pic>
      <p:sp>
        <p:nvSpPr>
          <p:cNvPr id="8" name="Freccia in giù 7"/>
          <p:cNvSpPr/>
          <p:nvPr/>
        </p:nvSpPr>
        <p:spPr>
          <a:xfrm>
            <a:off x="4211960" y="2132856"/>
            <a:ext cx="504056" cy="386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ccia a sinistra 8"/>
          <p:cNvSpPr/>
          <p:nvPr/>
        </p:nvSpPr>
        <p:spPr>
          <a:xfrm>
            <a:off x="3686638" y="4221088"/>
            <a:ext cx="432048" cy="48333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72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634082"/>
          </a:xfrm>
        </p:spPr>
        <p:txBody>
          <a:bodyPr/>
          <a:lstStyle/>
          <a:p>
            <a:r>
              <a:rPr lang="en-GB" sz="2800" b="1" dirty="0"/>
              <a:t>Create a </a:t>
            </a:r>
            <a:r>
              <a:rPr lang="en-GB" sz="2800" b="1" dirty="0" err="1"/>
              <a:t>Datataflow</a:t>
            </a:r>
            <a:r>
              <a:rPr lang="en-GB" sz="2800" b="1" dirty="0"/>
              <a:t>: </a:t>
            </a:r>
            <a:r>
              <a:rPr lang="en-GB" sz="2800" b="1" dirty="0" smtClean="0"/>
              <a:t>I</a:t>
            </a:r>
            <a:r>
              <a:rPr lang="en-US" sz="2800" b="1" dirty="0" err="1" smtClean="0"/>
              <a:t>nsert</a:t>
            </a:r>
            <a:r>
              <a:rPr lang="en-US" sz="2800" b="1" dirty="0" smtClean="0"/>
              <a:t> the Header</a:t>
            </a:r>
            <a:endParaRPr lang="en-US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476250"/>
          </a:xfrm>
        </p:spPr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28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404813" y="598505"/>
            <a:ext cx="8448203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Header is part of the SDMX message and it is used mainly in “reporting”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Click </a:t>
            </a:r>
            <a:r>
              <a:rPr lang="en-US" dirty="0"/>
              <a:t>on the </a:t>
            </a:r>
            <a:r>
              <a:rPr lang="en-US" dirty="0" smtClean="0"/>
              <a:t>[Header] </a:t>
            </a:r>
            <a:r>
              <a:rPr lang="en-US" dirty="0"/>
              <a:t>tab or on the [Next] </a:t>
            </a:r>
            <a:r>
              <a:rPr lang="en-US" dirty="0" smtClean="0"/>
              <a:t>button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Check the “Dataflow with header” check box</a:t>
            </a:r>
            <a:endParaRPr lang="en-US" dirty="0"/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Insert the suitable information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Click on the button [Save]</a:t>
            </a:r>
            <a:endParaRPr lang="en-US" sz="2600" dirty="0" smtClean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664" y="2708920"/>
            <a:ext cx="7818673" cy="3921165"/>
          </a:xfrm>
          <a:prstGeom prst="rect">
            <a:avLst/>
          </a:prstGeom>
        </p:spPr>
      </p:pic>
      <p:sp>
        <p:nvSpPr>
          <p:cNvPr id="8" name="Freccia in su 7"/>
          <p:cNvSpPr/>
          <p:nvPr/>
        </p:nvSpPr>
        <p:spPr>
          <a:xfrm>
            <a:off x="5796136" y="2996952"/>
            <a:ext cx="288032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ccia a sinistra 8"/>
          <p:cNvSpPr/>
          <p:nvPr/>
        </p:nvSpPr>
        <p:spPr>
          <a:xfrm>
            <a:off x="2339752" y="3140968"/>
            <a:ext cx="360040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ccia in giù 9"/>
          <p:cNvSpPr/>
          <p:nvPr/>
        </p:nvSpPr>
        <p:spPr>
          <a:xfrm>
            <a:off x="7884368" y="5877272"/>
            <a:ext cx="504056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08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634082"/>
          </a:xfrm>
        </p:spPr>
        <p:txBody>
          <a:bodyPr/>
          <a:lstStyle/>
          <a:p>
            <a:r>
              <a:rPr lang="en-US" sz="2800" b="1" dirty="0" smtClean="0"/>
              <a:t>Set in production the Dataflow /1/2)</a:t>
            </a:r>
            <a:endParaRPr lang="en-US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29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606419" y="758853"/>
            <a:ext cx="8241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To publish the dataflow, it must be set in production</a:t>
            </a:r>
          </a:p>
        </p:txBody>
      </p:sp>
      <p:sp>
        <p:nvSpPr>
          <p:cNvPr id="6" name="TextBox 2"/>
          <p:cNvSpPr txBox="1"/>
          <p:nvPr/>
        </p:nvSpPr>
        <p:spPr>
          <a:xfrm>
            <a:off x="445344" y="1367092"/>
            <a:ext cx="8241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Click on the icon (1)   to set in production a Dataflow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026" y="2549345"/>
            <a:ext cx="8646079" cy="1632932"/>
          </a:xfrm>
          <a:prstGeom prst="rect">
            <a:avLst/>
          </a:prstGeom>
        </p:spPr>
      </p:pic>
      <p:sp>
        <p:nvSpPr>
          <p:cNvPr id="7" name="Freccia in su 6"/>
          <p:cNvSpPr/>
          <p:nvPr/>
        </p:nvSpPr>
        <p:spPr>
          <a:xfrm>
            <a:off x="7236296" y="4182277"/>
            <a:ext cx="288032" cy="23927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5816" y="1247796"/>
            <a:ext cx="400050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49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634082"/>
          </a:xfrm>
        </p:spPr>
        <p:txBody>
          <a:bodyPr/>
          <a:lstStyle/>
          <a:p>
            <a:r>
              <a:rPr lang="en-US" b="1" dirty="0"/>
              <a:t>Access to the </a:t>
            </a:r>
            <a:r>
              <a:rPr lang="en-US" b="1" dirty="0" smtClean="0"/>
              <a:t>MDM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371606"/>
            <a:ext cx="754380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6 Flecha abajo"/>
          <p:cNvSpPr/>
          <p:nvPr/>
        </p:nvSpPr>
        <p:spPr>
          <a:xfrm>
            <a:off x="4857752" y="1228730"/>
            <a:ext cx="428628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7 CuadroTexto"/>
          <p:cNvSpPr txBox="1"/>
          <p:nvPr/>
        </p:nvSpPr>
        <p:spPr>
          <a:xfrm>
            <a:off x="4801574" y="871540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2060"/>
                </a:solidFill>
              </a:rPr>
              <a:t>(1)</a:t>
            </a:r>
            <a:endParaRPr lang="it-IT" b="1" dirty="0">
              <a:solidFill>
                <a:srgbClr val="002060"/>
              </a:solidFill>
            </a:endParaRPr>
          </a:p>
        </p:txBody>
      </p:sp>
      <p:sp>
        <p:nvSpPr>
          <p:cNvPr id="9" name="8 Flecha abajo"/>
          <p:cNvSpPr/>
          <p:nvPr/>
        </p:nvSpPr>
        <p:spPr>
          <a:xfrm>
            <a:off x="6202628" y="1228730"/>
            <a:ext cx="428628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9 CuadroTexto"/>
          <p:cNvSpPr txBox="1"/>
          <p:nvPr/>
        </p:nvSpPr>
        <p:spPr>
          <a:xfrm>
            <a:off x="6146450" y="871540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2060"/>
                </a:solidFill>
              </a:rPr>
              <a:t>(2)</a:t>
            </a:r>
          </a:p>
        </p:txBody>
      </p:sp>
      <p:sp>
        <p:nvSpPr>
          <p:cNvPr id="11" name="10 Flecha abajo"/>
          <p:cNvSpPr/>
          <p:nvPr/>
        </p:nvSpPr>
        <p:spPr>
          <a:xfrm>
            <a:off x="7202760" y="1228730"/>
            <a:ext cx="428628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2" name="11 CuadroTexto"/>
          <p:cNvSpPr txBox="1"/>
          <p:nvPr/>
        </p:nvSpPr>
        <p:spPr>
          <a:xfrm>
            <a:off x="7146582" y="871540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2060"/>
                </a:solidFill>
              </a:rPr>
              <a:t>(3)</a:t>
            </a:r>
          </a:p>
        </p:txBody>
      </p:sp>
      <p:sp>
        <p:nvSpPr>
          <p:cNvPr id="13" name="TextBox 2"/>
          <p:cNvSpPr txBox="1"/>
          <p:nvPr/>
        </p:nvSpPr>
        <p:spPr>
          <a:xfrm>
            <a:off x="500034" y="4572008"/>
            <a:ext cx="82414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/>
              <a:t>Select a Node (MDM is able to switch among several Nodes)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/>
              <a:t>Select the language</a:t>
            </a:r>
          </a:p>
          <a:p>
            <a:pPr marL="45720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dirty="0" smtClean="0"/>
              <a:t>Login (e.g. as administrator):</a:t>
            </a:r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Username: </a:t>
            </a:r>
            <a:r>
              <a:rPr lang="en-US" b="1" dirty="0" smtClean="0"/>
              <a:t>admin</a:t>
            </a:r>
          </a:p>
          <a:p>
            <a:pPr marL="914400" lvl="1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Password: </a:t>
            </a:r>
            <a:r>
              <a:rPr lang="en-US" b="1" dirty="0" smtClean="0"/>
              <a:t>admin</a:t>
            </a:r>
            <a:r>
              <a:rPr lang="en-US" dirty="0" smtClean="0"/>
              <a:t> (or empty)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43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634082"/>
          </a:xfrm>
        </p:spPr>
        <p:txBody>
          <a:bodyPr/>
          <a:lstStyle/>
          <a:p>
            <a:r>
              <a:rPr lang="en-US" sz="2800" b="1" dirty="0" smtClean="0"/>
              <a:t>Set in production the Dataflow /2/2)</a:t>
            </a:r>
            <a:endParaRPr lang="en-US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30</a:t>
            </a:fld>
            <a:endParaRPr lang="de-DE"/>
          </a:p>
        </p:txBody>
      </p:sp>
      <p:sp>
        <p:nvSpPr>
          <p:cNvPr id="6" name="TextBox 2"/>
          <p:cNvSpPr txBox="1"/>
          <p:nvPr/>
        </p:nvSpPr>
        <p:spPr>
          <a:xfrm>
            <a:off x="683568" y="768360"/>
            <a:ext cx="82414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n-US" dirty="0" smtClean="0"/>
              <a:t>[Create] a Mapping Set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n-US" dirty="0" smtClean="0"/>
              <a:t>Not insert a “Default value”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n-US" dirty="0" smtClean="0"/>
              <a:t>[Create] Transcoding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n-US" dirty="0" smtClean="0"/>
              <a:t>Not [Create] Content Constraint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n-US" dirty="0" smtClean="0"/>
              <a:t>[Publish)</a:t>
            </a: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3068960"/>
            <a:ext cx="4447624" cy="3550227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104" y="3068960"/>
            <a:ext cx="3048000" cy="1400175"/>
          </a:xfrm>
          <a:prstGeom prst="rect">
            <a:avLst/>
          </a:prstGeom>
        </p:spPr>
      </p:pic>
      <p:sp>
        <p:nvSpPr>
          <p:cNvPr id="12" name="Freccia a destra 11"/>
          <p:cNvSpPr/>
          <p:nvPr/>
        </p:nvSpPr>
        <p:spPr>
          <a:xfrm>
            <a:off x="3059832" y="3645024"/>
            <a:ext cx="50405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asellaDiTesto 13"/>
          <p:cNvSpPr txBox="1"/>
          <p:nvPr/>
        </p:nvSpPr>
        <p:spPr>
          <a:xfrm>
            <a:off x="2601999" y="3604954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(1)</a:t>
            </a:r>
            <a:endParaRPr lang="en-GB" b="1" dirty="0"/>
          </a:p>
        </p:txBody>
      </p:sp>
      <p:sp>
        <p:nvSpPr>
          <p:cNvPr id="15" name="Freccia in su 14"/>
          <p:cNvSpPr/>
          <p:nvPr/>
        </p:nvSpPr>
        <p:spPr>
          <a:xfrm>
            <a:off x="8028384" y="4469135"/>
            <a:ext cx="383704" cy="37493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CasellaDiTesto 15"/>
          <p:cNvSpPr txBox="1"/>
          <p:nvPr/>
        </p:nvSpPr>
        <p:spPr>
          <a:xfrm>
            <a:off x="7971610" y="4848297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(2)</a:t>
            </a:r>
            <a:endParaRPr lang="en-GB" b="1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2572565" y="4341003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(3)</a:t>
            </a:r>
            <a:endParaRPr lang="en-GB" b="1" dirty="0"/>
          </a:p>
        </p:txBody>
      </p:sp>
      <p:sp>
        <p:nvSpPr>
          <p:cNvPr id="18" name="Freccia a destra 17"/>
          <p:cNvSpPr/>
          <p:nvPr/>
        </p:nvSpPr>
        <p:spPr>
          <a:xfrm>
            <a:off x="3055086" y="4381073"/>
            <a:ext cx="50405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asellaDiTesto 18"/>
          <p:cNvSpPr txBox="1"/>
          <p:nvPr/>
        </p:nvSpPr>
        <p:spPr>
          <a:xfrm>
            <a:off x="2577311" y="4797152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(4)</a:t>
            </a:r>
            <a:endParaRPr lang="en-GB" b="1" dirty="0"/>
          </a:p>
        </p:txBody>
      </p:sp>
      <p:sp>
        <p:nvSpPr>
          <p:cNvPr id="20" name="Freccia a destra 19"/>
          <p:cNvSpPr/>
          <p:nvPr/>
        </p:nvSpPr>
        <p:spPr>
          <a:xfrm>
            <a:off x="3059832" y="4837222"/>
            <a:ext cx="50405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CasellaDiTesto 20"/>
          <p:cNvSpPr txBox="1"/>
          <p:nvPr/>
        </p:nvSpPr>
        <p:spPr>
          <a:xfrm>
            <a:off x="2433295" y="5440025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(5)</a:t>
            </a:r>
            <a:endParaRPr lang="en-GB" b="1" dirty="0"/>
          </a:p>
        </p:txBody>
      </p:sp>
      <p:sp>
        <p:nvSpPr>
          <p:cNvPr id="22" name="Freccia a destra 21"/>
          <p:cNvSpPr/>
          <p:nvPr/>
        </p:nvSpPr>
        <p:spPr>
          <a:xfrm>
            <a:off x="2915816" y="5480095"/>
            <a:ext cx="50405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4408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2"/>
          <p:cNvSpPr txBox="1"/>
          <p:nvPr/>
        </p:nvSpPr>
        <p:spPr>
          <a:xfrm>
            <a:off x="539552" y="615082"/>
            <a:ext cx="824145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dirty="0"/>
              <a:t>Click on the menu [DM]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 [Dataflow Builder]</a:t>
            </a:r>
            <a:endParaRPr lang="en-GB" dirty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Click on the [+Create] button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Insert the general attributes of the Dataflow: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800" dirty="0" smtClean="0"/>
              <a:t>ID: IND_TOVE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800" dirty="0" smtClean="0"/>
              <a:t>Agency: IT1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800" dirty="0" smtClean="0"/>
              <a:t>Version: 1.0</a:t>
            </a:r>
          </a:p>
          <a:p>
            <a:pPr marL="914400" lvl="1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1800" dirty="0" smtClean="0"/>
              <a:t>Name (en): </a:t>
            </a:r>
            <a:r>
              <a:rPr lang="it-IT" sz="1800" dirty="0"/>
              <a:t>Industrial turnover </a:t>
            </a:r>
            <a:r>
              <a:rPr lang="it-IT" sz="1800" dirty="0" err="1"/>
              <a:t>index</a:t>
            </a:r>
            <a:r>
              <a:rPr lang="it-IT" sz="1800" dirty="0"/>
              <a:t> - non-Domestic market (base 2015=100)</a:t>
            </a:r>
            <a:endParaRPr lang="en-US" sz="1800" dirty="0" smtClean="0"/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776" y="4098717"/>
            <a:ext cx="8496449" cy="24266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634082"/>
          </a:xfrm>
        </p:spPr>
        <p:txBody>
          <a:bodyPr/>
          <a:lstStyle/>
          <a:p>
            <a:r>
              <a:rPr lang="en-US" sz="2800" b="1" dirty="0" smtClean="0"/>
              <a:t>Create a </a:t>
            </a:r>
            <a:r>
              <a:rPr lang="en-US" sz="2800" b="1" dirty="0" err="1" smtClean="0"/>
              <a:t>Datataflow</a:t>
            </a:r>
            <a:r>
              <a:rPr lang="en-US" sz="2800" b="1" dirty="0" smtClean="0"/>
              <a:t> for non-Domestic Market</a:t>
            </a:r>
            <a:endParaRPr lang="en-US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31</a:t>
            </a:fld>
            <a:endParaRPr lang="de-DE"/>
          </a:p>
        </p:txBody>
      </p:sp>
      <p:sp>
        <p:nvSpPr>
          <p:cNvPr id="4" name="Freccia a sinistra 3"/>
          <p:cNvSpPr/>
          <p:nvPr/>
        </p:nvSpPr>
        <p:spPr>
          <a:xfrm>
            <a:off x="2840907" y="5164039"/>
            <a:ext cx="288032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Freccia a destra 6"/>
          <p:cNvSpPr/>
          <p:nvPr/>
        </p:nvSpPr>
        <p:spPr>
          <a:xfrm>
            <a:off x="930408" y="6078280"/>
            <a:ext cx="446449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Freccia a sinistra 7"/>
          <p:cNvSpPr/>
          <p:nvPr/>
        </p:nvSpPr>
        <p:spPr>
          <a:xfrm>
            <a:off x="2651777" y="5628283"/>
            <a:ext cx="360040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Freccia a sinistra 8"/>
          <p:cNvSpPr/>
          <p:nvPr/>
        </p:nvSpPr>
        <p:spPr>
          <a:xfrm>
            <a:off x="6804248" y="5164039"/>
            <a:ext cx="288032" cy="35493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8767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22238"/>
            <a:ext cx="8856984" cy="634082"/>
          </a:xfrm>
        </p:spPr>
        <p:txBody>
          <a:bodyPr/>
          <a:lstStyle/>
          <a:p>
            <a:r>
              <a:rPr lang="en-GB" sz="2800" b="1" dirty="0"/>
              <a:t>Create a </a:t>
            </a:r>
            <a:r>
              <a:rPr lang="en-GB" sz="2800" b="1" dirty="0" err="1" smtClean="0"/>
              <a:t>Datataflow</a:t>
            </a:r>
            <a:r>
              <a:rPr lang="en-GB" sz="2800" b="1" dirty="0" smtClean="0"/>
              <a:t> with filters</a:t>
            </a:r>
            <a:endParaRPr lang="en-US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60748" y="6619875"/>
            <a:ext cx="2133600" cy="476250"/>
          </a:xfrm>
        </p:spPr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32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452892" y="882913"/>
            <a:ext cx="82414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Click on the [Query] tab or on the [Next] button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Click on the [+] icon to select the </a:t>
            </a:r>
            <a:r>
              <a:rPr lang="en-US" dirty="0" err="1" smtClean="0"/>
              <a:t>datacube</a:t>
            </a:r>
            <a:r>
              <a:rPr lang="en-US" dirty="0" smtClean="0"/>
              <a:t>  </a:t>
            </a:r>
            <a:r>
              <a:rPr lang="en-US" dirty="0" smtClean="0">
                <a:solidFill>
                  <a:srgbClr val="C00000"/>
                </a:solidFill>
              </a:rPr>
              <a:t>BL_IND_TURN</a:t>
            </a:r>
            <a:r>
              <a:rPr lang="en-US" dirty="0" smtClean="0"/>
              <a:t> (Industrial turnover)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Click on the button [Filters]</a:t>
            </a:r>
            <a:endParaRPr lang="en-US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477" y="3179631"/>
            <a:ext cx="8607045" cy="3057681"/>
          </a:xfrm>
          <a:prstGeom prst="rect">
            <a:avLst/>
          </a:prstGeom>
        </p:spPr>
      </p:pic>
      <p:sp>
        <p:nvSpPr>
          <p:cNvPr id="8" name="Freccia in giù 7"/>
          <p:cNvSpPr/>
          <p:nvPr/>
        </p:nvSpPr>
        <p:spPr>
          <a:xfrm>
            <a:off x="2267744" y="2924944"/>
            <a:ext cx="360040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ccia in su 8"/>
          <p:cNvSpPr/>
          <p:nvPr/>
        </p:nvSpPr>
        <p:spPr>
          <a:xfrm>
            <a:off x="2555776" y="4581128"/>
            <a:ext cx="360040" cy="36004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reccia a sinistra 3"/>
          <p:cNvSpPr/>
          <p:nvPr/>
        </p:nvSpPr>
        <p:spPr>
          <a:xfrm>
            <a:off x="3995936" y="4221088"/>
            <a:ext cx="360040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602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4082"/>
          </a:xfrm>
        </p:spPr>
        <p:txBody>
          <a:bodyPr/>
          <a:lstStyle/>
          <a:p>
            <a:r>
              <a:rPr lang="en-US" sz="2800" b="1" dirty="0" smtClean="0"/>
              <a:t>Create a Dataflow with filters</a:t>
            </a:r>
            <a:endParaRPr lang="en-US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33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611560" y="692696"/>
            <a:ext cx="824145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Click [Simple mode] button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Click [+ Add block]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/>
              <a:t>Insert the filter Market = </a:t>
            </a:r>
            <a:r>
              <a:rPr lang="en-US" dirty="0" smtClean="0"/>
              <a:t>E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Click on [Confirm] button</a:t>
            </a:r>
            <a:endParaRPr lang="en-US" dirty="0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271" y="2492896"/>
            <a:ext cx="8509459" cy="4098593"/>
          </a:xfrm>
          <a:prstGeom prst="rect">
            <a:avLst/>
          </a:prstGeom>
        </p:spPr>
      </p:pic>
      <p:sp>
        <p:nvSpPr>
          <p:cNvPr id="10" name="Freccia in giù 9"/>
          <p:cNvSpPr/>
          <p:nvPr/>
        </p:nvSpPr>
        <p:spPr>
          <a:xfrm>
            <a:off x="827584" y="2852936"/>
            <a:ext cx="288032" cy="2880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ccia a destra 10"/>
          <p:cNvSpPr/>
          <p:nvPr/>
        </p:nvSpPr>
        <p:spPr>
          <a:xfrm>
            <a:off x="611560" y="3994431"/>
            <a:ext cx="288032" cy="3315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ccia a destra 11"/>
          <p:cNvSpPr/>
          <p:nvPr/>
        </p:nvSpPr>
        <p:spPr>
          <a:xfrm>
            <a:off x="3275856" y="4437112"/>
            <a:ext cx="288032" cy="2633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reccia in giù 12"/>
          <p:cNvSpPr/>
          <p:nvPr/>
        </p:nvSpPr>
        <p:spPr>
          <a:xfrm>
            <a:off x="4932040" y="4128307"/>
            <a:ext cx="360040" cy="2769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reccia in giù 13"/>
          <p:cNvSpPr/>
          <p:nvPr/>
        </p:nvSpPr>
        <p:spPr>
          <a:xfrm>
            <a:off x="8100392" y="5877272"/>
            <a:ext cx="288032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911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634082"/>
          </a:xfrm>
        </p:spPr>
        <p:txBody>
          <a:bodyPr/>
          <a:lstStyle/>
          <a:p>
            <a:r>
              <a:rPr lang="en-GB" sz="2800" b="1" dirty="0"/>
              <a:t>Create a </a:t>
            </a:r>
            <a:r>
              <a:rPr lang="en-GB" sz="2800" b="1" dirty="0" err="1"/>
              <a:t>Datataflow</a:t>
            </a:r>
            <a:r>
              <a:rPr lang="en-GB" sz="2800" b="1" dirty="0"/>
              <a:t>: </a:t>
            </a:r>
            <a:r>
              <a:rPr lang="en-GB" sz="2800" b="1" dirty="0" smtClean="0"/>
              <a:t>c</a:t>
            </a:r>
            <a:r>
              <a:rPr lang="en-US" sz="2800" b="1" dirty="0" err="1" smtClean="0"/>
              <a:t>ategorize</a:t>
            </a:r>
            <a:r>
              <a:rPr lang="en-US" sz="2800" b="1" dirty="0" smtClean="0"/>
              <a:t> the Dataflow</a:t>
            </a:r>
            <a:endParaRPr lang="en-US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34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683568" y="780118"/>
            <a:ext cx="8241456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/>
              <a:t>Click on the </a:t>
            </a:r>
            <a:r>
              <a:rPr lang="en-US" dirty="0" smtClean="0"/>
              <a:t>[Categorisation] </a:t>
            </a:r>
            <a:r>
              <a:rPr lang="en-US" dirty="0"/>
              <a:t>tab or on the [Next] </a:t>
            </a:r>
            <a:r>
              <a:rPr lang="en-US" dirty="0" smtClean="0"/>
              <a:t>button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Select the category “Macroeconomic statistics”</a:t>
            </a:r>
            <a:endParaRPr lang="en-US" dirty="0"/>
          </a:p>
          <a:p>
            <a:endParaRPr lang="en-US" sz="2600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n-US" sz="2600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937" y="2551077"/>
            <a:ext cx="8698125" cy="3038163"/>
          </a:xfrm>
          <a:prstGeom prst="rect">
            <a:avLst/>
          </a:prstGeom>
        </p:spPr>
      </p:pic>
      <p:sp>
        <p:nvSpPr>
          <p:cNvPr id="8" name="Freccia in giù 7"/>
          <p:cNvSpPr/>
          <p:nvPr/>
        </p:nvSpPr>
        <p:spPr>
          <a:xfrm>
            <a:off x="4211960" y="2132856"/>
            <a:ext cx="504056" cy="386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ccia a sinistra 8"/>
          <p:cNvSpPr/>
          <p:nvPr/>
        </p:nvSpPr>
        <p:spPr>
          <a:xfrm>
            <a:off x="3686638" y="4221088"/>
            <a:ext cx="432048" cy="48333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879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634082"/>
          </a:xfrm>
        </p:spPr>
        <p:txBody>
          <a:bodyPr/>
          <a:lstStyle/>
          <a:p>
            <a:r>
              <a:rPr lang="en-GB" sz="2800" b="1" dirty="0"/>
              <a:t>Create a </a:t>
            </a:r>
            <a:r>
              <a:rPr lang="en-GB" sz="2800" b="1" dirty="0" err="1"/>
              <a:t>Datataflow</a:t>
            </a:r>
            <a:r>
              <a:rPr lang="en-GB" sz="2800" b="1" dirty="0"/>
              <a:t>: </a:t>
            </a:r>
            <a:r>
              <a:rPr lang="en-GB" sz="2800" b="1" dirty="0" smtClean="0"/>
              <a:t>I</a:t>
            </a:r>
            <a:r>
              <a:rPr lang="en-US" sz="2800" b="1" dirty="0" err="1" smtClean="0"/>
              <a:t>nsert</a:t>
            </a:r>
            <a:r>
              <a:rPr lang="en-US" sz="2800" b="1" dirty="0" smtClean="0"/>
              <a:t> the Header</a:t>
            </a:r>
            <a:endParaRPr lang="en-US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476250"/>
          </a:xfrm>
        </p:spPr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35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404813" y="598505"/>
            <a:ext cx="8448203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Header is part of the SDMX message and it is used mainly in “reporting”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Click </a:t>
            </a:r>
            <a:r>
              <a:rPr lang="en-US" dirty="0"/>
              <a:t>on the </a:t>
            </a:r>
            <a:r>
              <a:rPr lang="en-US" dirty="0" smtClean="0"/>
              <a:t>[Header] </a:t>
            </a:r>
            <a:r>
              <a:rPr lang="en-US" dirty="0"/>
              <a:t>tab or on the [Next] </a:t>
            </a:r>
            <a:r>
              <a:rPr lang="en-US" dirty="0" smtClean="0"/>
              <a:t>button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Check the “Dataflow with header” check box</a:t>
            </a:r>
            <a:endParaRPr lang="en-US" dirty="0"/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Insert the suitable information</a:t>
            </a:r>
          </a:p>
          <a:p>
            <a:pPr marL="457200" indent="-4572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Click on the button [Save]</a:t>
            </a:r>
            <a:endParaRPr lang="en-US" sz="2600" dirty="0" smtClean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664" y="2708920"/>
            <a:ext cx="7818673" cy="3921165"/>
          </a:xfrm>
          <a:prstGeom prst="rect">
            <a:avLst/>
          </a:prstGeom>
        </p:spPr>
      </p:pic>
      <p:sp>
        <p:nvSpPr>
          <p:cNvPr id="8" name="Freccia in su 7"/>
          <p:cNvSpPr/>
          <p:nvPr/>
        </p:nvSpPr>
        <p:spPr>
          <a:xfrm>
            <a:off x="5796136" y="2996952"/>
            <a:ext cx="288032" cy="28803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ccia a sinistra 8"/>
          <p:cNvSpPr/>
          <p:nvPr/>
        </p:nvSpPr>
        <p:spPr>
          <a:xfrm>
            <a:off x="2339752" y="3140968"/>
            <a:ext cx="360040" cy="3600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ccia in giù 9"/>
          <p:cNvSpPr/>
          <p:nvPr/>
        </p:nvSpPr>
        <p:spPr>
          <a:xfrm>
            <a:off x="7884368" y="5877272"/>
            <a:ext cx="504056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216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634082"/>
          </a:xfrm>
        </p:spPr>
        <p:txBody>
          <a:bodyPr/>
          <a:lstStyle/>
          <a:p>
            <a:r>
              <a:rPr lang="en-US" sz="2800" b="1" dirty="0" smtClean="0"/>
              <a:t>Set in production the Dataflow /1/2)</a:t>
            </a:r>
            <a:endParaRPr lang="en-US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36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606419" y="758853"/>
            <a:ext cx="8241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To publish the dataflow, it must be set in production</a:t>
            </a:r>
          </a:p>
        </p:txBody>
      </p:sp>
      <p:sp>
        <p:nvSpPr>
          <p:cNvPr id="6" name="TextBox 2"/>
          <p:cNvSpPr txBox="1"/>
          <p:nvPr/>
        </p:nvSpPr>
        <p:spPr>
          <a:xfrm>
            <a:off x="445344" y="1367092"/>
            <a:ext cx="8241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Click on the icon (1)   to set in production a Dataflow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5816" y="1247796"/>
            <a:ext cx="400050" cy="523875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475" y="2601206"/>
            <a:ext cx="8495051" cy="2267954"/>
          </a:xfrm>
          <a:prstGeom prst="rect">
            <a:avLst/>
          </a:prstGeom>
        </p:spPr>
      </p:pic>
      <p:sp>
        <p:nvSpPr>
          <p:cNvPr id="7" name="Freccia in su 6"/>
          <p:cNvSpPr/>
          <p:nvPr/>
        </p:nvSpPr>
        <p:spPr>
          <a:xfrm>
            <a:off x="7539782" y="4827470"/>
            <a:ext cx="288032" cy="23927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469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634082"/>
          </a:xfrm>
        </p:spPr>
        <p:txBody>
          <a:bodyPr/>
          <a:lstStyle/>
          <a:p>
            <a:r>
              <a:rPr lang="en-US" sz="2800" b="1" dirty="0" smtClean="0"/>
              <a:t>Set in production the Dataflow /2/2)</a:t>
            </a:r>
            <a:endParaRPr lang="en-US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37</a:t>
            </a:fld>
            <a:endParaRPr lang="de-DE"/>
          </a:p>
        </p:txBody>
      </p:sp>
      <p:sp>
        <p:nvSpPr>
          <p:cNvPr id="6" name="TextBox 2"/>
          <p:cNvSpPr txBox="1"/>
          <p:nvPr/>
        </p:nvSpPr>
        <p:spPr>
          <a:xfrm>
            <a:off x="683568" y="768360"/>
            <a:ext cx="82414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n-US" dirty="0" smtClean="0"/>
              <a:t>[Create] a Mapping Set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n-US" dirty="0" smtClean="0"/>
              <a:t>Not insert a “Default value”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n-US" dirty="0" smtClean="0"/>
              <a:t>[Create] Transcoding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n-US" dirty="0" smtClean="0"/>
              <a:t>Not [Create] Content Constraint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n-US" dirty="0" smtClean="0"/>
              <a:t>[Publish)</a:t>
            </a: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3068960"/>
            <a:ext cx="4447624" cy="3550227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104" y="3068960"/>
            <a:ext cx="3048000" cy="1400175"/>
          </a:xfrm>
          <a:prstGeom prst="rect">
            <a:avLst/>
          </a:prstGeom>
        </p:spPr>
      </p:pic>
      <p:sp>
        <p:nvSpPr>
          <p:cNvPr id="12" name="Freccia a destra 11"/>
          <p:cNvSpPr/>
          <p:nvPr/>
        </p:nvSpPr>
        <p:spPr>
          <a:xfrm>
            <a:off x="3059832" y="3645024"/>
            <a:ext cx="50405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asellaDiTesto 13"/>
          <p:cNvSpPr txBox="1"/>
          <p:nvPr/>
        </p:nvSpPr>
        <p:spPr>
          <a:xfrm>
            <a:off x="2601999" y="3604954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(1)</a:t>
            </a:r>
            <a:endParaRPr lang="en-GB" b="1" dirty="0"/>
          </a:p>
        </p:txBody>
      </p:sp>
      <p:sp>
        <p:nvSpPr>
          <p:cNvPr id="15" name="Freccia in su 14"/>
          <p:cNvSpPr/>
          <p:nvPr/>
        </p:nvSpPr>
        <p:spPr>
          <a:xfrm>
            <a:off x="8028384" y="4469135"/>
            <a:ext cx="383704" cy="37493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CasellaDiTesto 15"/>
          <p:cNvSpPr txBox="1"/>
          <p:nvPr/>
        </p:nvSpPr>
        <p:spPr>
          <a:xfrm>
            <a:off x="7971610" y="4848297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(2)</a:t>
            </a:r>
            <a:endParaRPr lang="en-GB" b="1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2572565" y="4341003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(3)</a:t>
            </a:r>
            <a:endParaRPr lang="en-GB" b="1" dirty="0"/>
          </a:p>
        </p:txBody>
      </p:sp>
      <p:sp>
        <p:nvSpPr>
          <p:cNvPr id="18" name="Freccia a destra 17"/>
          <p:cNvSpPr/>
          <p:nvPr/>
        </p:nvSpPr>
        <p:spPr>
          <a:xfrm>
            <a:off x="3055086" y="4381073"/>
            <a:ext cx="50405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asellaDiTesto 18"/>
          <p:cNvSpPr txBox="1"/>
          <p:nvPr/>
        </p:nvSpPr>
        <p:spPr>
          <a:xfrm>
            <a:off x="2577311" y="4797152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(4)</a:t>
            </a:r>
            <a:endParaRPr lang="en-GB" b="1" dirty="0"/>
          </a:p>
        </p:txBody>
      </p:sp>
      <p:sp>
        <p:nvSpPr>
          <p:cNvPr id="20" name="Freccia a destra 19"/>
          <p:cNvSpPr/>
          <p:nvPr/>
        </p:nvSpPr>
        <p:spPr>
          <a:xfrm>
            <a:off x="3059832" y="4837222"/>
            <a:ext cx="50405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CasellaDiTesto 20"/>
          <p:cNvSpPr txBox="1"/>
          <p:nvPr/>
        </p:nvSpPr>
        <p:spPr>
          <a:xfrm>
            <a:off x="2433295" y="5440025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(5)</a:t>
            </a:r>
            <a:endParaRPr lang="en-GB" b="1" dirty="0"/>
          </a:p>
        </p:txBody>
      </p:sp>
      <p:sp>
        <p:nvSpPr>
          <p:cNvPr id="22" name="Freccia a destra 21"/>
          <p:cNvSpPr/>
          <p:nvPr/>
        </p:nvSpPr>
        <p:spPr>
          <a:xfrm>
            <a:off x="2915816" y="5480095"/>
            <a:ext cx="50405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6013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634082"/>
          </a:xfrm>
        </p:spPr>
        <p:txBody>
          <a:bodyPr/>
          <a:lstStyle/>
          <a:p>
            <a:r>
              <a:rPr lang="en-US" sz="2800" b="1" dirty="0" smtClean="0"/>
              <a:t>Download </a:t>
            </a:r>
            <a:r>
              <a:rPr lang="en-US" sz="2800" b="1" dirty="0" err="1" smtClean="0"/>
              <a:t>Dataflows</a:t>
            </a:r>
            <a:endParaRPr lang="en-US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38</a:t>
            </a:fld>
            <a:endParaRPr lang="de-DE"/>
          </a:p>
        </p:txBody>
      </p:sp>
      <p:sp>
        <p:nvSpPr>
          <p:cNvPr id="6" name="TextBox 2"/>
          <p:cNvSpPr txBox="1"/>
          <p:nvPr/>
        </p:nvSpPr>
        <p:spPr>
          <a:xfrm>
            <a:off x="445344" y="836712"/>
            <a:ext cx="824145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Menu D</a:t>
            </a:r>
            <a:r>
              <a:rPr lang="en-US" dirty="0" smtClean="0"/>
              <a:t>M </a:t>
            </a:r>
            <a:r>
              <a:rPr lang="en-US" dirty="0" smtClean="0">
                <a:sym typeface="Wingdings" panose="05000000000000000000" pitchFamily="2" charset="2"/>
              </a:rPr>
              <a:t> Dataflow Builder</a:t>
            </a: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Click </a:t>
            </a:r>
            <a:r>
              <a:rPr lang="en-US" dirty="0" smtClean="0"/>
              <a:t>on the icon </a:t>
            </a:r>
            <a:r>
              <a:rPr lang="en-US" dirty="0" smtClean="0"/>
              <a:t>(5)   </a:t>
            </a:r>
            <a:r>
              <a:rPr lang="en-US" dirty="0" smtClean="0"/>
              <a:t>to set in production a Dataflow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026" y="2059131"/>
            <a:ext cx="8646079" cy="1632932"/>
          </a:xfrm>
          <a:prstGeom prst="rect">
            <a:avLst/>
          </a:prstGeom>
        </p:spPr>
      </p:pic>
      <p:sp>
        <p:nvSpPr>
          <p:cNvPr id="7" name="Freccia in su 6"/>
          <p:cNvSpPr/>
          <p:nvPr/>
        </p:nvSpPr>
        <p:spPr>
          <a:xfrm>
            <a:off x="8233775" y="3692063"/>
            <a:ext cx="288032" cy="23927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5816" y="1475845"/>
            <a:ext cx="333375" cy="352425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457200" y="4293096"/>
            <a:ext cx="47628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Select the format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Set filters if you need</a:t>
            </a:r>
            <a:endParaRPr lang="en-US" dirty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Click on the [Download]  button</a:t>
            </a:r>
            <a:endParaRPr lang="en-US" dirty="0" smtClean="0"/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8605" y="4077072"/>
            <a:ext cx="2773795" cy="2543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82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426442"/>
          </a:xfrm>
        </p:spPr>
        <p:txBody>
          <a:bodyPr/>
          <a:lstStyle/>
          <a:p>
            <a:r>
              <a:rPr lang="en-US" b="1" dirty="0" smtClean="0"/>
              <a:t>Manage authorizations (1/4)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500034" y="1142984"/>
            <a:ext cx="824145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Click on the menu [Set permissions]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dirty="0" smtClean="0"/>
              <a:t>Click on the “Edit/View” button of the user “admin”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dirty="0" smtClean="0"/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en-US" dirty="0" smtClean="0"/>
          </a:p>
        </p:txBody>
      </p:sp>
      <p:pic>
        <p:nvPicPr>
          <p:cNvPr id="788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857364"/>
            <a:ext cx="3494250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3929066"/>
            <a:ext cx="586855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10 Flecha izquierda"/>
          <p:cNvSpPr/>
          <p:nvPr/>
        </p:nvSpPr>
        <p:spPr>
          <a:xfrm>
            <a:off x="6929454" y="4857760"/>
            <a:ext cx="357190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7 Flecha izquierda"/>
          <p:cNvSpPr/>
          <p:nvPr/>
        </p:nvSpPr>
        <p:spPr>
          <a:xfrm>
            <a:off x="5786446" y="2500306"/>
            <a:ext cx="357190" cy="3571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72976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426442"/>
          </a:xfrm>
        </p:spPr>
        <p:txBody>
          <a:bodyPr/>
          <a:lstStyle/>
          <a:p>
            <a:r>
              <a:rPr lang="en-US" b="1" dirty="0" smtClean="0"/>
              <a:t>Manage authorizations (2/4)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500034" y="571480"/>
            <a:ext cx="82414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on the “Functionality” tab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the artifacts that the user can manage (in the case of the user “admin” select all the artifacts)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</a:pPr>
            <a:endParaRPr lang="en-US" dirty="0" smtClean="0"/>
          </a:p>
        </p:txBody>
      </p:sp>
      <p:sp>
        <p:nvSpPr>
          <p:cNvPr id="12" name="11 Flecha derecha"/>
          <p:cNvSpPr/>
          <p:nvPr/>
        </p:nvSpPr>
        <p:spPr>
          <a:xfrm>
            <a:off x="1071538" y="2143116"/>
            <a:ext cx="428628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8 CuadroTexto"/>
          <p:cNvSpPr txBox="1"/>
          <p:nvPr/>
        </p:nvSpPr>
        <p:spPr>
          <a:xfrm>
            <a:off x="571472" y="2071678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(1)</a:t>
            </a:r>
            <a:endParaRPr lang="it-IT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2129460" y="6143644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(2)</a:t>
            </a:r>
            <a:endParaRPr lang="it-IT" b="1" dirty="0"/>
          </a:p>
        </p:txBody>
      </p:sp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785926"/>
            <a:ext cx="5810250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14 Flecha arriba"/>
          <p:cNvSpPr/>
          <p:nvPr/>
        </p:nvSpPr>
        <p:spPr>
          <a:xfrm>
            <a:off x="2214546" y="5929330"/>
            <a:ext cx="357190" cy="28575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124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426442"/>
          </a:xfrm>
        </p:spPr>
        <p:txBody>
          <a:bodyPr/>
          <a:lstStyle/>
          <a:p>
            <a:r>
              <a:rPr lang="en-US" b="1" dirty="0" smtClean="0"/>
              <a:t>Manage authorizations (3/4)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500034" y="571480"/>
            <a:ext cx="82414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on the “Rules” tab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the rules to associate to the user (in the case of the user “admin” leave the rules associated by default)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</a:pPr>
            <a:endParaRPr lang="en-US" dirty="0" smtClean="0"/>
          </a:p>
        </p:txBody>
      </p:sp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4963" y="1819296"/>
            <a:ext cx="5934075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10 Flecha abajo"/>
          <p:cNvSpPr/>
          <p:nvPr/>
        </p:nvSpPr>
        <p:spPr>
          <a:xfrm>
            <a:off x="3143240" y="2071678"/>
            <a:ext cx="357190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8 CuadroTexto"/>
          <p:cNvSpPr txBox="1"/>
          <p:nvPr/>
        </p:nvSpPr>
        <p:spPr>
          <a:xfrm>
            <a:off x="3500430" y="1928802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(1)</a:t>
            </a:r>
            <a:endParaRPr lang="it-IT" b="1" dirty="0"/>
          </a:p>
        </p:txBody>
      </p:sp>
      <p:sp>
        <p:nvSpPr>
          <p:cNvPr id="14" name="13 Flecha arriba"/>
          <p:cNvSpPr/>
          <p:nvPr/>
        </p:nvSpPr>
        <p:spPr>
          <a:xfrm>
            <a:off x="1772270" y="5857892"/>
            <a:ext cx="285752" cy="21431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12 CuadroTexto"/>
          <p:cNvSpPr txBox="1"/>
          <p:nvPr/>
        </p:nvSpPr>
        <p:spPr>
          <a:xfrm>
            <a:off x="1687184" y="6058558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(2)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1175210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857364"/>
            <a:ext cx="5781675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426442"/>
          </a:xfrm>
        </p:spPr>
        <p:txBody>
          <a:bodyPr/>
          <a:lstStyle/>
          <a:p>
            <a:r>
              <a:rPr lang="en-US" b="1" dirty="0" smtClean="0"/>
              <a:t>Manage authorizations (4/4)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500034" y="571480"/>
            <a:ext cx="824145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on the “Agencies” tab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Select the agencies to associate to the user (in the case of the user “admin” leave all agencies associated by default)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</a:pPr>
            <a:endParaRPr lang="en-US" dirty="0" smtClean="0"/>
          </a:p>
        </p:txBody>
      </p:sp>
      <p:sp>
        <p:nvSpPr>
          <p:cNvPr id="11" name="10 Flecha abajo"/>
          <p:cNvSpPr/>
          <p:nvPr/>
        </p:nvSpPr>
        <p:spPr>
          <a:xfrm>
            <a:off x="3857620" y="2000240"/>
            <a:ext cx="357190" cy="2143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8 CuadroTexto"/>
          <p:cNvSpPr txBox="1"/>
          <p:nvPr/>
        </p:nvSpPr>
        <p:spPr>
          <a:xfrm>
            <a:off x="4214810" y="1857364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(1)</a:t>
            </a:r>
            <a:endParaRPr lang="it-IT" b="1" dirty="0"/>
          </a:p>
        </p:txBody>
      </p:sp>
      <p:sp>
        <p:nvSpPr>
          <p:cNvPr id="14" name="13 Flecha arriba"/>
          <p:cNvSpPr/>
          <p:nvPr/>
        </p:nvSpPr>
        <p:spPr>
          <a:xfrm>
            <a:off x="1772270" y="5857892"/>
            <a:ext cx="285752" cy="21431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12 CuadroTexto"/>
          <p:cNvSpPr txBox="1"/>
          <p:nvPr/>
        </p:nvSpPr>
        <p:spPr>
          <a:xfrm>
            <a:off x="1687184" y="6058558"/>
            <a:ext cx="497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/>
              <a:t>(2)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2281797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5057" y="1064217"/>
            <a:ext cx="2346573" cy="1622754"/>
          </a:xfrm>
          <a:prstGeom prst="rect">
            <a:avLst/>
          </a:prstGeom>
        </p:spPr>
      </p:pic>
      <p:sp>
        <p:nvSpPr>
          <p:cNvPr id="26" name="TextBox 2"/>
          <p:cNvSpPr txBox="1"/>
          <p:nvPr/>
        </p:nvSpPr>
        <p:spPr>
          <a:xfrm>
            <a:off x="378508" y="1064217"/>
            <a:ext cx="6425740" cy="4139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Click </a:t>
            </a:r>
            <a:r>
              <a:rPr lang="en-US" dirty="0"/>
              <a:t>on the [Import Structure] menu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1800" dirty="0"/>
              <a:t>Select the </a:t>
            </a:r>
            <a:r>
              <a:rPr lang="en-GB" sz="1800" dirty="0" smtClean="0"/>
              <a:t>STS+IT1+1.0.xml file and </a:t>
            </a:r>
            <a:r>
              <a:rPr lang="en-GB" sz="1800" dirty="0"/>
              <a:t>click on [Upload XML] </a:t>
            </a:r>
            <a:r>
              <a:rPr lang="en-GB" sz="1800" dirty="0" smtClean="0"/>
              <a:t>button</a:t>
            </a:r>
          </a:p>
          <a:p>
            <a:pPr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GB" sz="1800" dirty="0"/>
          </a:p>
          <a:p>
            <a:pPr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US" sz="1800" dirty="0" smtClean="0"/>
          </a:p>
          <a:p>
            <a:pPr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en-US" sz="1800" dirty="0" smtClean="0"/>
          </a:p>
          <a:p>
            <a:pPr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800" dirty="0" smtClean="0"/>
              <a:t>Select the DDB_TEST category scheme and click on the button [Imports]</a:t>
            </a:r>
            <a:endParaRPr lang="en-US" sz="1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600" dirty="0" smtClean="0"/>
          </a:p>
          <a:p>
            <a:pPr marL="457200" indent="-457200">
              <a:buFont typeface="Wingdings" panose="05000000000000000000" pitchFamily="2" charset="2"/>
              <a:buChar char="q"/>
            </a:pPr>
            <a:endParaRPr lang="en-US" sz="2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634082"/>
          </a:xfrm>
        </p:spPr>
        <p:txBody>
          <a:bodyPr/>
          <a:lstStyle/>
          <a:p>
            <a:r>
              <a:rPr lang="en-US" sz="2800" b="1" dirty="0" smtClean="0"/>
              <a:t>Import a Category scheme</a:t>
            </a:r>
            <a:endParaRPr lang="en-US" sz="28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  <p:sp>
        <p:nvSpPr>
          <p:cNvPr id="19" name="Freccia a destra 18"/>
          <p:cNvSpPr/>
          <p:nvPr/>
        </p:nvSpPr>
        <p:spPr>
          <a:xfrm>
            <a:off x="5599356" y="1075698"/>
            <a:ext cx="648072" cy="4096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Immagin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1680" y="4132054"/>
            <a:ext cx="5482952" cy="1313170"/>
          </a:xfrm>
          <a:prstGeom prst="rect">
            <a:avLst/>
          </a:prstGeom>
        </p:spPr>
      </p:pic>
      <p:sp>
        <p:nvSpPr>
          <p:cNvPr id="22" name="Freccia a destra 21"/>
          <p:cNvSpPr/>
          <p:nvPr/>
        </p:nvSpPr>
        <p:spPr>
          <a:xfrm>
            <a:off x="1331640" y="5050767"/>
            <a:ext cx="360040" cy="3944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Freccia a sinistra 22"/>
          <p:cNvSpPr/>
          <p:nvPr/>
        </p:nvSpPr>
        <p:spPr>
          <a:xfrm>
            <a:off x="7308304" y="4167701"/>
            <a:ext cx="360040" cy="45101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Freccia in su 23"/>
          <p:cNvSpPr/>
          <p:nvPr/>
        </p:nvSpPr>
        <p:spPr>
          <a:xfrm>
            <a:off x="5004048" y="2983837"/>
            <a:ext cx="504056" cy="29027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Immagin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7624" y="2325173"/>
            <a:ext cx="4829175" cy="60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08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634082"/>
          </a:xfrm>
        </p:spPr>
        <p:txBody>
          <a:bodyPr/>
          <a:lstStyle/>
          <a:p>
            <a:r>
              <a:rPr lang="en-US" b="1" dirty="0"/>
              <a:t>Access to the </a:t>
            </a:r>
            <a:r>
              <a:rPr lang="en-US" b="1" dirty="0" smtClean="0"/>
              <a:t>Data Manager functionalities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BD57B-7E3A-4D2E-8707-B29A6461F5EE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  <p:sp>
        <p:nvSpPr>
          <p:cNvPr id="13" name="TextBox 2"/>
          <p:cNvSpPr txBox="1"/>
          <p:nvPr/>
        </p:nvSpPr>
        <p:spPr>
          <a:xfrm>
            <a:off x="323528" y="928669"/>
            <a:ext cx="8489400" cy="414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 smtClean="0"/>
              <a:t>Click on the menu [DM]</a:t>
            </a:r>
            <a:endParaRPr lang="en-US" dirty="0"/>
          </a:p>
        </p:txBody>
      </p:sp>
      <p:sp>
        <p:nvSpPr>
          <p:cNvPr id="14" name="13 Flecha derecha"/>
          <p:cNvSpPr/>
          <p:nvPr/>
        </p:nvSpPr>
        <p:spPr>
          <a:xfrm>
            <a:off x="5438921" y="914411"/>
            <a:ext cx="357190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168" y="914121"/>
            <a:ext cx="2314575" cy="2028825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323528" y="3316922"/>
            <a:ext cx="86409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GB" dirty="0"/>
              <a:t>The first time that the Data Manager is </a:t>
            </a:r>
            <a:r>
              <a:rPr lang="en-GB" dirty="0" smtClean="0"/>
              <a:t>accessed, </a:t>
            </a:r>
            <a:r>
              <a:rPr lang="en-GB" dirty="0"/>
              <a:t>the application requires to select a category scheme that is used to categorize Data cubes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990" y="4149080"/>
            <a:ext cx="5324475" cy="1762125"/>
          </a:xfrm>
          <a:prstGeom prst="rect">
            <a:avLst/>
          </a:prstGeom>
        </p:spPr>
      </p:pic>
      <p:sp>
        <p:nvSpPr>
          <p:cNvPr id="10" name="TextBox 2"/>
          <p:cNvSpPr txBox="1"/>
          <p:nvPr/>
        </p:nvSpPr>
        <p:spPr>
          <a:xfrm>
            <a:off x="323527" y="6165304"/>
            <a:ext cx="848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</a:pPr>
            <a:r>
              <a:rPr lang="en-US" dirty="0"/>
              <a:t>Select the </a:t>
            </a:r>
            <a:r>
              <a:rPr lang="en-US" dirty="0" smtClean="0"/>
              <a:t>DDB_TEST+IT1+1.0 category scheme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666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nutzerdefiniertes Design">
  <a:themeElements>
    <a:clrScheme name="GOPA Consultants">
      <a:dk1>
        <a:srgbClr val="000000"/>
      </a:dk1>
      <a:lt1>
        <a:srgbClr val="FFFFFF"/>
      </a:lt1>
      <a:dk2>
        <a:srgbClr val="000000"/>
      </a:dk2>
      <a:lt2>
        <a:srgbClr val="B7BFD3"/>
      </a:lt2>
      <a:accent1>
        <a:srgbClr val="004E60"/>
      </a:accent1>
      <a:accent2>
        <a:srgbClr val="55889A"/>
      </a:accent2>
      <a:accent3>
        <a:srgbClr val="FFC000"/>
      </a:accent3>
      <a:accent4>
        <a:srgbClr val="C0B3BD"/>
      </a:accent4>
      <a:accent5>
        <a:srgbClr val="A8997D"/>
      </a:accent5>
      <a:accent6>
        <a:srgbClr val="3F4B7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8EC95596C05C3449172F37ACAF20A2F" ma:contentTypeVersion="0" ma:contentTypeDescription="Create a new document." ma:contentTypeScope="" ma:versionID="b912f10d5a2c3a6a802234eead84daf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9327B05-5B46-4382-8BBD-82D70F7D6EFD}">
  <ds:schemaRefs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D6C38C3-DFC2-4922-B306-788CDB6609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8143B16-9178-4AD2-A6BB-E624E68FE73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3570</TotalTime>
  <Words>1596</Words>
  <Application>Microsoft Office PowerPoint</Application>
  <PresentationFormat>Presentazione su schermo (4:3)</PresentationFormat>
  <Paragraphs>273</Paragraphs>
  <Slides>38</Slides>
  <Notes>33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38</vt:i4>
      </vt:variant>
    </vt:vector>
  </HeadingPairs>
  <TitlesOfParts>
    <vt:vector size="41" baseType="lpstr">
      <vt:lpstr>Arial</vt:lpstr>
      <vt:lpstr>Wingdings</vt:lpstr>
      <vt:lpstr>Benutzerdefiniertes Design</vt:lpstr>
      <vt:lpstr>TRAINING COURSE ON SDMX  Building an SDMX-compliant database and disseminate data flows Turnover use case </vt:lpstr>
      <vt:lpstr>Starting</vt:lpstr>
      <vt:lpstr>Access to the MDM</vt:lpstr>
      <vt:lpstr>Manage authorizations (1/4)</vt:lpstr>
      <vt:lpstr>Manage authorizations (2/4)</vt:lpstr>
      <vt:lpstr>Manage authorizations (3/4)</vt:lpstr>
      <vt:lpstr>Manage authorizations (4/4)</vt:lpstr>
      <vt:lpstr>Import a Category scheme</vt:lpstr>
      <vt:lpstr>Access to the Data Manager functionalities</vt:lpstr>
      <vt:lpstr>Industrial turnover index table</vt:lpstr>
      <vt:lpstr>Import a Data Structure Definition</vt:lpstr>
      <vt:lpstr>Create a Data Cube (1/3)</vt:lpstr>
      <vt:lpstr>Create a Data Cube (2/3)</vt:lpstr>
      <vt:lpstr>Create a data Cube (3/3)</vt:lpstr>
      <vt:lpstr>Visualize the characteristics of the Cube</vt:lpstr>
      <vt:lpstr>Mapping a CSV file columns on the structure of the Data Cube (1/6)</vt:lpstr>
      <vt:lpstr>Mapping a CSV file columns on the structure of the Cube (2/6)</vt:lpstr>
      <vt:lpstr>Mapping a CSV file columns on the structure of the Cube (3/6)</vt:lpstr>
      <vt:lpstr>Mapping a CSV file columns on the structure of the Cube (4/6)</vt:lpstr>
      <vt:lpstr>Mapping a CSV file columns on the structure of the Cube (5/6)</vt:lpstr>
      <vt:lpstr>Mapping a CSV file columns on the structure of the Cube (6/6)</vt:lpstr>
      <vt:lpstr>Import the CSV data files (1/2)</vt:lpstr>
      <vt:lpstr>Load the CSV data files (2/2)</vt:lpstr>
      <vt:lpstr>Dataflow dissemination</vt:lpstr>
      <vt:lpstr>Create a Datataflow on the whole Cube</vt:lpstr>
      <vt:lpstr>Create a Datataflow: select a datacube</vt:lpstr>
      <vt:lpstr>Create a Datataflow: categorize the Dataflow</vt:lpstr>
      <vt:lpstr>Create a Datataflow: Insert the Header</vt:lpstr>
      <vt:lpstr>Set in production the Dataflow /1/2)</vt:lpstr>
      <vt:lpstr>Set in production the Dataflow /2/2)</vt:lpstr>
      <vt:lpstr>Create a Datataflow for non-Domestic Market</vt:lpstr>
      <vt:lpstr>Create a Datataflow with filters</vt:lpstr>
      <vt:lpstr>Create a Dataflow with filters</vt:lpstr>
      <vt:lpstr>Create a Datataflow: categorize the Dataflow</vt:lpstr>
      <vt:lpstr>Create a Datataflow: Insert the Header</vt:lpstr>
      <vt:lpstr>Set in production the Dataflow /1/2)</vt:lpstr>
      <vt:lpstr>Set in production the Dataflow /2/2)</vt:lpstr>
      <vt:lpstr>Download Dataflows</vt:lpstr>
    </vt:vector>
  </TitlesOfParts>
  <Company>GOPA mbH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GOPA Consulting Group</dc:title>
  <dc:creator>S.Schlingermann</dc:creator>
  <cp:lastModifiedBy>Francesco Rizzo</cp:lastModifiedBy>
  <cp:revision>378</cp:revision>
  <cp:lastPrinted>2014-02-12T10:16:17Z</cp:lastPrinted>
  <dcterms:created xsi:type="dcterms:W3CDTF">2009-03-19T13:37:38Z</dcterms:created>
  <dcterms:modified xsi:type="dcterms:W3CDTF">2021-01-21T10:52:39Z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0x01010098EC95596C05C3449172F37ACAF20A2F</vt:lpwstr>
  </property>
</Properties>
</file>